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5" r:id="rId2"/>
    <p:sldId id="298" r:id="rId3"/>
    <p:sldId id="299" r:id="rId4"/>
    <p:sldId id="300" r:id="rId5"/>
    <p:sldId id="301" r:id="rId6"/>
    <p:sldId id="297" r:id="rId7"/>
    <p:sldId id="276" r:id="rId8"/>
    <p:sldId id="277" r:id="rId9"/>
    <p:sldId id="278" r:id="rId10"/>
    <p:sldId id="280" r:id="rId11"/>
    <p:sldId id="281" r:id="rId12"/>
    <p:sldId id="302" r:id="rId13"/>
    <p:sldId id="303" r:id="rId14"/>
    <p:sldId id="304" r:id="rId15"/>
    <p:sldId id="312" r:id="rId16"/>
    <p:sldId id="289" r:id="rId17"/>
    <p:sldId id="282" r:id="rId18"/>
    <p:sldId id="283" r:id="rId19"/>
    <p:sldId id="285" r:id="rId20"/>
    <p:sldId id="284" r:id="rId21"/>
    <p:sldId id="286" r:id="rId22"/>
    <p:sldId id="305" r:id="rId23"/>
    <p:sldId id="306" r:id="rId24"/>
    <p:sldId id="307" r:id="rId25"/>
    <p:sldId id="308" r:id="rId26"/>
    <p:sldId id="311" r:id="rId27"/>
    <p:sldId id="309" r:id="rId28"/>
    <p:sldId id="310"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71" autoAdjust="0"/>
  </p:normalViewPr>
  <p:slideViewPr>
    <p:cSldViewPr snapToGrid="0">
      <p:cViewPr>
        <p:scale>
          <a:sx n="66" d="100"/>
          <a:sy n="66" d="100"/>
        </p:scale>
        <p:origin x="90" y="1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FD5DE-4F56-44EF-B994-7789B3329C51}" type="datetimeFigureOut">
              <a:rPr lang="en-GB" smtClean="0"/>
              <a:t>16/12/2021</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CA15B-3BB8-4F00-A0D4-407878278939}" type="slidenum">
              <a:rPr lang="en-GB" smtClean="0"/>
              <a:t>‹N›</a:t>
            </a:fld>
            <a:endParaRPr lang="en-GB"/>
          </a:p>
        </p:txBody>
      </p:sp>
    </p:spTree>
    <p:extLst>
      <p:ext uri="{BB962C8B-B14F-4D97-AF65-F5344CB8AC3E}">
        <p14:creationId xmlns:p14="http://schemas.microsoft.com/office/powerpoint/2010/main" val="37743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lossary.ametsoc.org/wiki/Temperature_invers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sc.e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iri.columbia.edu/" TargetMode="External"/><Relationship Id="rId5" Type="http://schemas.openxmlformats.org/officeDocument/2006/relationships/hyperlink" Target="http://www.giss.nasa.gov/" TargetMode="External"/><Relationship Id="rId4" Type="http://schemas.openxmlformats.org/officeDocument/2006/relationships/hyperlink" Target="http://www.ncep.noaa.gov/"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ea.europa.e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2A54506-B69B-4042-9D3F-FB5FA7A41D31}" type="slidenum">
              <a:rPr lang="it-IT" smtClean="0"/>
              <a:pPr/>
              <a:t>1</a:t>
            </a:fld>
            <a:endParaRPr lang="it-IT"/>
          </a:p>
        </p:txBody>
      </p:sp>
    </p:spTree>
    <p:extLst>
      <p:ext uri="{BB962C8B-B14F-4D97-AF65-F5344CB8AC3E}">
        <p14:creationId xmlns:p14="http://schemas.microsoft.com/office/powerpoint/2010/main" val="154597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Alps and the Apennines often limit the air currents between Northern Italy and the rest of continental Europe. Feeble ventilation and wind-calm conditions (wind speed &lt; 0.5 m/s) occur with a frequency higher than 50% through the year. Mechanical turbulence due to the wind is therefore generally low.</a:t>
            </a:r>
          </a:p>
          <a:p>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18</a:t>
            </a:fld>
            <a:endParaRPr lang="en-GB"/>
          </a:p>
        </p:txBody>
      </p:sp>
    </p:spTree>
    <p:extLst>
      <p:ext uri="{BB962C8B-B14F-4D97-AF65-F5344CB8AC3E}">
        <p14:creationId xmlns:p14="http://schemas.microsoft.com/office/powerpoint/2010/main" val="11004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Particularly Winter seasons is characterized by, frequent thermal inversion at low altitude and low mixing layer heights, high pressure and calm wind conditions so that the area is frequently plunged in a stable and stagnant atmosphere. </a:t>
            </a: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same time, fog often forms in the valley in fall and winter when </a:t>
            </a:r>
            <a:r>
              <a:rPr lang="en-GB" sz="1800" u="none" strike="noStrike" dirty="0">
                <a:effectLst/>
                <a:latin typeface="Calibri" panose="020F0502020204030204" pitchFamily="34" charset="0"/>
                <a:ea typeface="Calibri" panose="020F0502020204030204" pitchFamily="34" charset="0"/>
                <a:cs typeface="Times New Roman" panose="02020603050405020304" pitchFamily="18" charset="0"/>
                <a:hlinkClick r:id="rId3"/>
              </a:rPr>
              <a:t>temperature inversions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trap cool, moist and polluted air near the surface.</a:t>
            </a: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fog forms, sulfur oxides, nitrogen oxides, and other polluting gases are taken up or ‘scavenged’ by fog water droplets. Once absorbed into the droplets, the gases oxidize more rapidly than they otherwise would, becoming sulfates, nitrates, and other types of aerosol particles.  What the fog and humidity does is accelerate the process of converting gaseous pollutants into haze-causing aerosols.</a:t>
            </a:r>
          </a:p>
          <a:p>
            <a:endParaRPr lang="it-IT" dirty="0"/>
          </a:p>
        </p:txBody>
      </p:sp>
      <p:sp>
        <p:nvSpPr>
          <p:cNvPr id="4" name="Segnaposto numero diapositiva 3"/>
          <p:cNvSpPr>
            <a:spLocks noGrp="1"/>
          </p:cNvSpPr>
          <p:nvPr>
            <p:ph type="sldNum" sz="quarter" idx="10"/>
          </p:nvPr>
        </p:nvSpPr>
        <p:spPr/>
        <p:txBody>
          <a:bodyPr/>
          <a:lstStyle/>
          <a:p>
            <a:fld id="{82A54506-B69B-4042-9D3F-FB5FA7A41D31}" type="slidenum">
              <a:rPr lang="it-IT" smtClean="0"/>
              <a:pPr/>
              <a:t>19</a:t>
            </a:fld>
            <a:endParaRPr lang="it-IT"/>
          </a:p>
        </p:txBody>
      </p:sp>
    </p:spTree>
    <p:extLst>
      <p:ext uri="{BB962C8B-B14F-4D97-AF65-F5344CB8AC3E}">
        <p14:creationId xmlns:p14="http://schemas.microsoft.com/office/powerpoint/2010/main" val="1273040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Such extreme conditions favorable to pollutant accumulation, can last several days, and usually are responsible for the rise in PM, NO2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BaP</a:t>
            </a:r>
            <a:r>
              <a:rPr lang="en-US" sz="1200" dirty="0">
                <a:effectLst/>
                <a:latin typeface="Calibri" panose="020F0502020204030204" pitchFamily="34" charset="0"/>
                <a:ea typeface="Calibri" panose="020F0502020204030204" pitchFamily="34" charset="0"/>
                <a:cs typeface="Times New Roman" panose="02020603050405020304" pitchFamily="18" charset="0"/>
              </a:rPr>
              <a:t> concentration in the Po Valley.</a:t>
            </a:r>
          </a:p>
          <a:p>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20</a:t>
            </a:fld>
            <a:endParaRPr lang="en-GB"/>
          </a:p>
        </p:txBody>
      </p:sp>
    </p:spTree>
    <p:extLst>
      <p:ext uri="{BB962C8B-B14F-4D97-AF65-F5344CB8AC3E}">
        <p14:creationId xmlns:p14="http://schemas.microsoft.com/office/powerpoint/2010/main" val="338487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3EC4258C-1F7C-4154-89A9-C256D03E57EF}" type="slidenum">
              <a:rPr lang="en-US" smtClean="0"/>
              <a:t>24</a:t>
            </a:fld>
            <a:endParaRPr lang="en-US"/>
          </a:p>
        </p:txBody>
      </p:sp>
    </p:spTree>
    <p:extLst>
      <p:ext uri="{BB962C8B-B14F-4D97-AF65-F5344CB8AC3E}">
        <p14:creationId xmlns:p14="http://schemas.microsoft.com/office/powerpoint/2010/main" val="115170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000000"/>
                </a:solidFill>
                <a:effectLst/>
                <a:latin typeface="Verdana" panose="020B0604030504040204" pitchFamily="34" charset="0"/>
              </a:rPr>
              <a:t> an online multi-scale atmospheric dust model designed and developed at the </a:t>
            </a:r>
            <a:r>
              <a:rPr lang="en-US" b="0" i="0" u="none" strike="noStrike" dirty="0">
                <a:solidFill>
                  <a:srgbClr val="205C90"/>
                </a:solidFill>
                <a:effectLst/>
                <a:latin typeface="Verdana" panose="020B0604030504040204" pitchFamily="34" charset="0"/>
                <a:hlinkClick r:id="rId3"/>
              </a:rPr>
              <a:t>Barcelona Supercomputing Center </a:t>
            </a:r>
            <a:r>
              <a:rPr lang="en-US" b="0" i="0" dirty="0">
                <a:solidFill>
                  <a:srgbClr val="000000"/>
                </a:solidFill>
                <a:effectLst/>
                <a:latin typeface="Verdana" panose="020B0604030504040204" pitchFamily="34" charset="0"/>
              </a:rPr>
              <a:t>(BSC-CNS) in collaboration with the NOAA's </a:t>
            </a:r>
            <a:r>
              <a:rPr lang="en-US" b="0" i="0" u="none" strike="noStrike" dirty="0">
                <a:solidFill>
                  <a:srgbClr val="205C90"/>
                </a:solidFill>
                <a:effectLst/>
                <a:latin typeface="Verdana" panose="020B0604030504040204" pitchFamily="34" charset="0"/>
                <a:hlinkClick r:id="rId4"/>
              </a:rPr>
              <a:t>National Centers for Environmental Prediction</a:t>
            </a:r>
            <a:r>
              <a:rPr lang="en-US" b="0" i="0" dirty="0">
                <a:solidFill>
                  <a:srgbClr val="000000"/>
                </a:solidFill>
                <a:effectLst/>
                <a:latin typeface="Verdana" panose="020B0604030504040204" pitchFamily="34" charset="0"/>
              </a:rPr>
              <a:t> (NCEP), the NASA's </a:t>
            </a:r>
            <a:r>
              <a:rPr lang="en-US" b="0" i="0" u="none" strike="noStrike" dirty="0">
                <a:solidFill>
                  <a:srgbClr val="205C90"/>
                </a:solidFill>
                <a:effectLst/>
                <a:latin typeface="Verdana" panose="020B0604030504040204" pitchFamily="34" charset="0"/>
                <a:hlinkClick r:id="rId5"/>
              </a:rPr>
              <a:t>Goddard Institute for Space Studies</a:t>
            </a:r>
            <a:r>
              <a:rPr lang="en-US" b="0" i="0" dirty="0">
                <a:solidFill>
                  <a:srgbClr val="000000"/>
                </a:solidFill>
                <a:effectLst/>
                <a:latin typeface="Verdana" panose="020B0604030504040204" pitchFamily="34" charset="0"/>
              </a:rPr>
              <a:t> and the </a:t>
            </a:r>
            <a:r>
              <a:rPr lang="en-US" b="0" i="0" u="none" strike="noStrike" dirty="0">
                <a:solidFill>
                  <a:srgbClr val="205C90"/>
                </a:solidFill>
                <a:effectLst/>
                <a:latin typeface="Verdana" panose="020B0604030504040204" pitchFamily="34" charset="0"/>
                <a:hlinkClick r:id="rId6"/>
              </a:rPr>
              <a:t>International Research Institute for Climate and Society</a:t>
            </a:r>
            <a:r>
              <a:rPr lang="en-US" b="0" i="0" dirty="0">
                <a:solidFill>
                  <a:srgbClr val="000000"/>
                </a:solidFill>
                <a:effectLst/>
                <a:latin typeface="Verdana" panose="020B0604030504040204" pitchFamily="34" charset="0"/>
              </a:rPr>
              <a:t> (IRI). The dust model is fully embedded into the Non-hydrostatic Multiscale Model NMMB developed at NCEP (</a:t>
            </a:r>
            <a:r>
              <a:rPr lang="en-US" b="0" i="0" dirty="0" err="1">
                <a:solidFill>
                  <a:srgbClr val="000000"/>
                </a:solidFill>
                <a:effectLst/>
                <a:latin typeface="Verdana" panose="020B0604030504040204" pitchFamily="34" charset="0"/>
              </a:rPr>
              <a:t>Janjic</a:t>
            </a:r>
            <a:r>
              <a:rPr lang="en-US" b="0" i="0" dirty="0">
                <a:solidFill>
                  <a:srgbClr val="000000"/>
                </a:solidFill>
                <a:effectLst/>
                <a:latin typeface="Verdana" panose="020B0604030504040204" pitchFamily="34" charset="0"/>
              </a:rPr>
              <a:t>, 2005; </a:t>
            </a:r>
            <a:r>
              <a:rPr lang="en-US" b="0" i="0" dirty="0" err="1">
                <a:solidFill>
                  <a:srgbClr val="000000"/>
                </a:solidFill>
                <a:effectLst/>
                <a:latin typeface="Verdana" panose="020B0604030504040204" pitchFamily="34" charset="0"/>
              </a:rPr>
              <a:t>Janjic</a:t>
            </a:r>
            <a:r>
              <a:rPr lang="en-US" b="0" i="0" dirty="0">
                <a:solidFill>
                  <a:srgbClr val="000000"/>
                </a:solidFill>
                <a:effectLst/>
                <a:latin typeface="Verdana" panose="020B0604030504040204" pitchFamily="34" charset="0"/>
              </a:rPr>
              <a:t> and Black, 2007; </a:t>
            </a:r>
            <a:r>
              <a:rPr lang="en-US" b="0" i="0" dirty="0" err="1">
                <a:solidFill>
                  <a:srgbClr val="000000"/>
                </a:solidFill>
                <a:effectLst/>
                <a:latin typeface="Verdana" panose="020B0604030504040204" pitchFamily="34" charset="0"/>
              </a:rPr>
              <a:t>Janjic</a:t>
            </a:r>
            <a:r>
              <a:rPr lang="en-US" b="0" i="0" dirty="0">
                <a:solidFill>
                  <a:srgbClr val="000000"/>
                </a:solidFill>
                <a:effectLst/>
                <a:latin typeface="Verdana" panose="020B0604030504040204" pitchFamily="34" charset="0"/>
              </a:rPr>
              <a:t> et al., 2011) and is intended to provide short to medium-range dust forecasts for both regional and global domains.</a:t>
            </a:r>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25</a:t>
            </a:fld>
            <a:endParaRPr lang="en-GB"/>
          </a:p>
        </p:txBody>
      </p:sp>
    </p:spTree>
    <p:extLst>
      <p:ext uri="{BB962C8B-B14F-4D97-AF65-F5344CB8AC3E}">
        <p14:creationId xmlns:p14="http://schemas.microsoft.com/office/powerpoint/2010/main" val="429044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3EC4258C-1F7C-4154-89A9-C256D03E57EF}" type="slidenum">
              <a:rPr lang="en-US" smtClean="0"/>
              <a:t>28</a:t>
            </a:fld>
            <a:endParaRPr lang="en-US"/>
          </a:p>
        </p:txBody>
      </p:sp>
    </p:spTree>
    <p:extLst>
      <p:ext uri="{BB962C8B-B14F-4D97-AF65-F5344CB8AC3E}">
        <p14:creationId xmlns:p14="http://schemas.microsoft.com/office/powerpoint/2010/main" val="343585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2A54506-B69B-4042-9D3F-FB5FA7A41D31}" type="slidenum">
              <a:rPr lang="it-IT" smtClean="0"/>
              <a:pPr/>
              <a:t>3</a:t>
            </a:fld>
            <a:endParaRPr lang="it-IT"/>
          </a:p>
        </p:txBody>
      </p:sp>
    </p:spTree>
    <p:extLst>
      <p:ext uri="{BB962C8B-B14F-4D97-AF65-F5344CB8AC3E}">
        <p14:creationId xmlns:p14="http://schemas.microsoft.com/office/powerpoint/2010/main" val="220878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333333"/>
                </a:solidFill>
                <a:effectLst/>
                <a:latin typeface="OpenSans"/>
              </a:rPr>
              <a:t>The European Environment Information and Observation Network (Eionet) is a partnership network of the </a:t>
            </a:r>
            <a:r>
              <a:rPr lang="en-US" b="0" i="0" u="none" strike="noStrike" dirty="0">
                <a:solidFill>
                  <a:srgbClr val="006699"/>
                </a:solidFill>
                <a:effectLst/>
                <a:latin typeface="OpenSans"/>
                <a:hlinkClick r:id="rId3"/>
              </a:rPr>
              <a:t>European Environment Agency (EEA)</a:t>
            </a:r>
            <a:r>
              <a:rPr lang="en-US" b="0" i="0" dirty="0">
                <a:solidFill>
                  <a:srgbClr val="333333"/>
                </a:solidFill>
                <a:effectLst/>
                <a:latin typeface="OpenSans"/>
              </a:rPr>
              <a:t> and its 38 member and cooperating countries. </a:t>
            </a:r>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4</a:t>
            </a:fld>
            <a:endParaRPr lang="en-GB"/>
          </a:p>
        </p:txBody>
      </p:sp>
    </p:spTree>
    <p:extLst>
      <p:ext uri="{BB962C8B-B14F-4D97-AF65-F5344CB8AC3E}">
        <p14:creationId xmlns:p14="http://schemas.microsoft.com/office/powerpoint/2010/main" val="145112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19191A"/>
                </a:solidFill>
                <a:effectLst/>
                <a:latin typeface="Titillium Web" panose="00000500000000000000" pitchFamily="2" charset="0"/>
              </a:rPr>
              <a:t>ISPRA organizes and makes available the national air quality data available that collects within the European Information Exchange (Exchange of Information, </a:t>
            </a:r>
            <a:r>
              <a:rPr lang="en-US" b="0" i="0" dirty="0" err="1">
                <a:solidFill>
                  <a:srgbClr val="19191A"/>
                </a:solidFill>
                <a:effectLst/>
                <a:latin typeface="Titillium Web" panose="00000500000000000000" pitchFamily="2" charset="0"/>
              </a:rPr>
              <a:t>EoI</a:t>
            </a:r>
            <a:r>
              <a:rPr lang="en-US" b="0" i="0" dirty="0">
                <a:solidFill>
                  <a:srgbClr val="19191A"/>
                </a:solidFill>
                <a:effectLst/>
                <a:latin typeface="Titillium Web" panose="00000500000000000000" pitchFamily="2" charset="0"/>
              </a:rPr>
              <a:t>).</a:t>
            </a:r>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5</a:t>
            </a:fld>
            <a:endParaRPr lang="en-GB"/>
          </a:p>
        </p:txBody>
      </p:sp>
    </p:spTree>
    <p:extLst>
      <p:ext uri="{BB962C8B-B14F-4D97-AF65-F5344CB8AC3E}">
        <p14:creationId xmlns:p14="http://schemas.microsoft.com/office/powerpoint/2010/main" val="284647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Member States shall establish zones and agglomerations throughout their territory. Air quality assessment and air quality management shall be carried out in all zones and agglomerations.  each zone and agglomeration shall be classified in relation to assessment thresholds, based on preliminary assessment. </a:t>
            </a:r>
          </a:p>
          <a:p>
            <a:pPr algn="just"/>
            <a:r>
              <a:rPr lang="en-US" sz="1800" kern="50" dirty="0">
                <a:solidFill>
                  <a:srgbClr val="00000A"/>
                </a:solidFill>
                <a:effectLst/>
                <a:latin typeface="Calibri" panose="020F0502020204030204" pitchFamily="34" charset="0"/>
                <a:ea typeface="font264"/>
                <a:cs typeface="font264"/>
              </a:rPr>
              <a:t> </a:t>
            </a:r>
            <a:endParaRPr lang="en-US" sz="1800" kern="50" dirty="0">
              <a:solidFill>
                <a:srgbClr val="00000A"/>
              </a:solidFill>
              <a:effectLst/>
              <a:latin typeface="Cambria" panose="02040503050406030204" pitchFamily="18" charset="0"/>
              <a:ea typeface="font264"/>
              <a:cs typeface="font264"/>
            </a:endParaRPr>
          </a:p>
          <a:p>
            <a:pPr algn="just"/>
            <a:r>
              <a:rPr lang="en-US" sz="1800" kern="50" dirty="0">
                <a:solidFill>
                  <a:srgbClr val="00000A"/>
                </a:solidFill>
                <a:effectLst/>
                <a:latin typeface="Calibri" panose="020F0502020204030204" pitchFamily="34" charset="0"/>
                <a:ea typeface="font264"/>
                <a:cs typeface="font264"/>
              </a:rPr>
              <a:t>In all zones and agglomerations where the level of pollutants exceeds the upper assessment threshold established for those pollutants, fixed measurements shall be used to assess the ambient air quality. All the measurements shall respect data quality objectives and shall be performed following Reference measurement methods based on ISO-CEN standard.</a:t>
            </a:r>
            <a:endParaRPr lang="en-US" sz="1800" kern="50" dirty="0">
              <a:solidFill>
                <a:srgbClr val="00000A"/>
              </a:solidFill>
              <a:effectLst/>
              <a:latin typeface="Cambria" panose="02040503050406030204" pitchFamily="18" charset="0"/>
              <a:ea typeface="font264"/>
              <a:cs typeface="font264"/>
            </a:endParaRPr>
          </a:p>
          <a:p>
            <a:pPr algn="just"/>
            <a:r>
              <a:rPr lang="en-US" sz="1800" kern="50" dirty="0">
                <a:solidFill>
                  <a:srgbClr val="00000A"/>
                </a:solidFill>
                <a:effectLst/>
                <a:latin typeface="Calibri" panose="020F0502020204030204" pitchFamily="34" charset="0"/>
                <a:ea typeface="font264"/>
                <a:cs typeface="font264"/>
              </a:rPr>
              <a:t> </a:t>
            </a:r>
            <a:endParaRPr lang="en-US" sz="1800" kern="50" dirty="0">
              <a:solidFill>
                <a:srgbClr val="00000A"/>
              </a:solidFill>
              <a:effectLst/>
              <a:latin typeface="Cambria" panose="02040503050406030204" pitchFamily="18" charset="0"/>
              <a:ea typeface="font264"/>
              <a:cs typeface="font264"/>
            </a:endParaRPr>
          </a:p>
          <a:p>
            <a:r>
              <a:rPr lang="it-IT" sz="1800" dirty="0" err="1">
                <a:effectLst/>
                <a:latin typeface="Calibri" panose="020F0502020204030204" pitchFamily="34" charset="0"/>
                <a:ea typeface="Calibri" panose="020F0502020204030204" pitchFamily="34" charset="0"/>
                <a:cs typeface="Times New Roman" panose="02020603050405020304" pitchFamily="18" charset="0"/>
              </a:rPr>
              <a:t>Those</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fixed</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measurements</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may</a:t>
            </a:r>
            <a:r>
              <a:rPr lang="it-IT" sz="1800" dirty="0">
                <a:effectLst/>
                <a:latin typeface="Calibri" panose="020F0502020204030204" pitchFamily="34" charset="0"/>
                <a:ea typeface="Calibri" panose="020F0502020204030204" pitchFamily="34" charset="0"/>
                <a:cs typeface="Times New Roman" panose="02020603050405020304" pitchFamily="18" charset="0"/>
              </a:rPr>
              <a:t> be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supplemented</a:t>
            </a:r>
            <a:r>
              <a:rPr lang="it-IT" sz="1800" dirty="0">
                <a:effectLst/>
                <a:latin typeface="Calibri" panose="020F0502020204030204" pitchFamily="34" charset="0"/>
                <a:ea typeface="Calibri" panose="020F0502020204030204" pitchFamily="34" charset="0"/>
                <a:cs typeface="Times New Roman" panose="02020603050405020304" pitchFamily="18" charset="0"/>
              </a:rPr>
              <a:t> by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modelling</a:t>
            </a:r>
            <a:r>
              <a:rPr lang="it-IT" sz="1800" dirty="0">
                <a:effectLst/>
                <a:latin typeface="Calibri" panose="020F0502020204030204" pitchFamily="34" charset="0"/>
                <a:ea typeface="Calibri" panose="020F0502020204030204" pitchFamily="34" charset="0"/>
                <a:cs typeface="Times New Roman" panose="02020603050405020304" pitchFamily="18" charset="0"/>
              </a:rPr>
              <a:t> techniques and/or indicative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measurements</a:t>
            </a:r>
            <a:r>
              <a:rPr lang="it-IT" sz="1800" dirty="0">
                <a:effectLst/>
                <a:latin typeface="Calibri" panose="020F0502020204030204" pitchFamily="34" charset="0"/>
                <a:ea typeface="Calibri" panose="020F0502020204030204" pitchFamily="34" charset="0"/>
                <a:cs typeface="Times New Roman" panose="02020603050405020304" pitchFamily="18" charset="0"/>
              </a:rPr>
              <a:t> to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provide</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adequate</a:t>
            </a:r>
            <a:r>
              <a:rPr lang="it-IT" sz="1800" dirty="0">
                <a:effectLst/>
                <a:latin typeface="Calibri" panose="020F0502020204030204" pitchFamily="34" charset="0"/>
                <a:ea typeface="Calibri" panose="020F0502020204030204" pitchFamily="34" charset="0"/>
                <a:cs typeface="Times New Roman" panose="02020603050405020304" pitchFamily="18" charset="0"/>
              </a:rPr>
              <a:t> information on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spatial</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distribution</a:t>
            </a:r>
            <a:r>
              <a:rPr lang="it-IT" sz="1800" dirty="0">
                <a:effectLst/>
                <a:latin typeface="Calibri" panose="020F0502020204030204" pitchFamily="34" charset="0"/>
                <a:ea typeface="Calibri" panose="020F0502020204030204" pitchFamily="34" charset="0"/>
                <a:cs typeface="Times New Roman" panose="02020603050405020304" pitchFamily="18" charset="0"/>
              </a:rPr>
              <a:t> of the ambient air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quality</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6</a:t>
            </a:fld>
            <a:endParaRPr lang="en-GB"/>
          </a:p>
        </p:txBody>
      </p:sp>
    </p:spTree>
    <p:extLst>
      <p:ext uri="{BB962C8B-B14F-4D97-AF65-F5344CB8AC3E}">
        <p14:creationId xmlns:p14="http://schemas.microsoft.com/office/powerpoint/2010/main" val="409182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pPr algn="just"/>
            <a:r>
              <a:rPr lang="en-US" sz="1800" kern="50" dirty="0">
                <a:solidFill>
                  <a:srgbClr val="00000A"/>
                </a:solidFill>
                <a:effectLst/>
                <a:latin typeface="Calibri" panose="020F0502020204030204" pitchFamily="34" charset="0"/>
                <a:ea typeface="EUAlbertina-Regular-Identity-H"/>
                <a:cs typeface="EUAlbertina-Regular-Identity-H"/>
              </a:rPr>
              <a:t>A correct location of monitoring </a:t>
            </a:r>
            <a:r>
              <a:rPr lang="en-US" sz="1800" kern="50" dirty="0" err="1">
                <a:solidFill>
                  <a:srgbClr val="00000A"/>
                </a:solidFill>
                <a:effectLst/>
                <a:latin typeface="Calibri" panose="020F0502020204030204" pitchFamily="34" charset="0"/>
                <a:ea typeface="EUAlbertina-Regular-Identity-H"/>
                <a:cs typeface="EUAlbertina-Regular-Identity-H"/>
              </a:rPr>
              <a:t>equipments</a:t>
            </a:r>
            <a:r>
              <a:rPr lang="en-US" sz="1800" kern="50" dirty="0">
                <a:solidFill>
                  <a:srgbClr val="00000A"/>
                </a:solidFill>
                <a:effectLst/>
                <a:latin typeface="Calibri" panose="020F0502020204030204" pitchFamily="34" charset="0"/>
                <a:ea typeface="EUAlbertina-Regular-Identity-H"/>
                <a:cs typeface="EUAlbertina-Regular-Identity-H"/>
              </a:rPr>
              <a:t> is a crucial aspect in air quality assessment.</a:t>
            </a:r>
            <a:endParaRPr lang="en-US" sz="1800" kern="50" dirty="0">
              <a:solidFill>
                <a:srgbClr val="00000A"/>
              </a:solidFill>
              <a:effectLst/>
              <a:latin typeface="Cambria" panose="02040503050406030204" pitchFamily="18" charset="0"/>
              <a:ea typeface="font264"/>
              <a:cs typeface="font264"/>
            </a:endParaRPr>
          </a:p>
          <a:p>
            <a:pPr algn="just">
              <a:lnSpc>
                <a:spcPct val="115000"/>
              </a:lnSpc>
              <a:spcAft>
                <a:spcPts val="1000"/>
              </a:spcAft>
            </a:pPr>
            <a:r>
              <a:rPr lang="en-GB" sz="1800" dirty="0">
                <a:effectLst/>
                <a:latin typeface="Calibri" panose="020F0502020204030204" pitchFamily="34" charset="0"/>
                <a:ea typeface="EUAlbertina-Regular-Identity-H"/>
                <a:cs typeface="EUAlbertina-Regular-Identity-H"/>
              </a:rPr>
              <a:t>Rules for macro and </a:t>
            </a:r>
            <a:r>
              <a:rPr lang="en-GB" sz="1800" dirty="0" err="1">
                <a:effectLst/>
                <a:latin typeface="Calibri" panose="020F0502020204030204" pitchFamily="34" charset="0"/>
                <a:ea typeface="EUAlbertina-Regular-Identity-H"/>
                <a:cs typeface="EUAlbertina-Regular-Identity-H"/>
              </a:rPr>
              <a:t>micrositing</a:t>
            </a:r>
            <a:r>
              <a:rPr lang="en-GB" sz="1800" dirty="0">
                <a:effectLst/>
                <a:latin typeface="Calibri" panose="020F0502020204030204" pitchFamily="34" charset="0"/>
                <a:ea typeface="EUAlbertina-Regular-Identity-H"/>
                <a:cs typeface="EUAlbertina-Regular-Identity-H"/>
              </a:rPr>
              <a:t> criteria to be adopted are provided and have to be strictly followed.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50" dirty="0">
                <a:solidFill>
                  <a:srgbClr val="00000A"/>
                </a:solidFill>
                <a:effectLst/>
                <a:latin typeface="Calibri" panose="020F0502020204030204" pitchFamily="34" charset="0"/>
                <a:ea typeface="font264"/>
                <a:cs typeface="font264"/>
              </a:rPr>
              <a:t>Sampling points directed at the protection of human health shall be sited in such a way as to provide data on the areas within zones and agglomerations where the highest concentrations occur to which the population is likely to be directly or indirectly exposed for a period which is significant in relation to the averaging period of the limit values; moreover sampling points representative of the exposure of the general population (urban or suburban background sites) as well as </a:t>
            </a:r>
            <a:r>
              <a:rPr lang="en-GB" sz="1800" kern="50" dirty="0">
                <a:solidFill>
                  <a:srgbClr val="00000A"/>
                </a:solidFill>
                <a:effectLst/>
                <a:latin typeface="Calibri" panose="020F0502020204030204" pitchFamily="34" charset="0"/>
                <a:ea typeface="EUAlbertina-Regular-Identity-H"/>
                <a:cs typeface="EUAlbertina-Regular-Identity-H"/>
              </a:rPr>
              <a:t>rural and regional background levels</a:t>
            </a:r>
            <a:r>
              <a:rPr lang="en-GB" sz="1800" kern="50" dirty="0">
                <a:solidFill>
                  <a:srgbClr val="00000A"/>
                </a:solidFill>
                <a:effectLst/>
                <a:latin typeface="Calibri" panose="020F0502020204030204" pitchFamily="34" charset="0"/>
                <a:ea typeface="font264"/>
                <a:cs typeface="font264"/>
              </a:rPr>
              <a:t> have to be implemented in the air quality network.</a:t>
            </a:r>
            <a:endParaRPr lang="en-US" sz="1800" kern="50" dirty="0">
              <a:solidFill>
                <a:srgbClr val="00000A"/>
              </a:solidFill>
              <a:effectLst/>
              <a:latin typeface="Cambria" panose="02040503050406030204" pitchFamily="18" charset="0"/>
              <a:ea typeface="font264"/>
              <a:cs typeface="font264"/>
            </a:endParaRPr>
          </a:p>
          <a:p>
            <a:endParaRPr lang="it-IT" dirty="0"/>
          </a:p>
        </p:txBody>
      </p:sp>
      <p:sp>
        <p:nvSpPr>
          <p:cNvPr id="4" name="Segnaposto numero diapositiva 3"/>
          <p:cNvSpPr>
            <a:spLocks noGrp="1"/>
          </p:cNvSpPr>
          <p:nvPr>
            <p:ph type="sldNum" sz="quarter" idx="10"/>
          </p:nvPr>
        </p:nvSpPr>
        <p:spPr/>
        <p:txBody>
          <a:bodyPr/>
          <a:lstStyle/>
          <a:p>
            <a:fld id="{13C4C076-4C9F-43FF-92D2-FE851E941486}" type="slidenum">
              <a:rPr lang="it-IT" smtClean="0"/>
              <a:pPr/>
              <a:t>7</a:t>
            </a:fld>
            <a:endParaRPr lang="it-IT"/>
          </a:p>
        </p:txBody>
      </p:sp>
    </p:spTree>
    <p:extLst>
      <p:ext uri="{BB962C8B-B14F-4D97-AF65-F5344CB8AC3E}">
        <p14:creationId xmlns:p14="http://schemas.microsoft.com/office/powerpoint/2010/main" val="255091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Italy a statistically significant moderate decreasing trend was found over the 2010-2019 period, in the majority of the PM10 time series, (Statistically significant downward trend found at 118 sites out off 169) time series. The trend is consistent with what was generally observed in Europe during the same period.  </a:t>
            </a:r>
          </a:p>
          <a:p>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10</a:t>
            </a:fld>
            <a:endParaRPr lang="en-GB"/>
          </a:p>
        </p:txBody>
      </p:sp>
    </p:spTree>
    <p:extLst>
      <p:ext uri="{BB962C8B-B14F-4D97-AF65-F5344CB8AC3E}">
        <p14:creationId xmlns:p14="http://schemas.microsoft.com/office/powerpoint/2010/main" val="233637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Sub-appennine hinterland, </a:t>
            </a:r>
            <a:r>
              <a:rPr lang="it-IT" dirty="0" err="1"/>
              <a:t>po</a:t>
            </a:r>
            <a:r>
              <a:rPr lang="it-IT" dirty="0"/>
              <a:t> –valley1</a:t>
            </a:r>
            <a:endParaRPr lang="en-US" dirty="0"/>
          </a:p>
        </p:txBody>
      </p:sp>
      <p:sp>
        <p:nvSpPr>
          <p:cNvPr id="4" name="Segnaposto numero diapositiva 3"/>
          <p:cNvSpPr>
            <a:spLocks noGrp="1"/>
          </p:cNvSpPr>
          <p:nvPr>
            <p:ph type="sldNum" sz="quarter" idx="5"/>
          </p:nvPr>
        </p:nvSpPr>
        <p:spPr/>
        <p:txBody>
          <a:bodyPr/>
          <a:lstStyle/>
          <a:p>
            <a:fld id="{7D4CA15B-3BB8-4F00-A0D4-407878278939}" type="slidenum">
              <a:rPr lang="en-GB" smtClean="0"/>
              <a:t>16</a:t>
            </a:fld>
            <a:endParaRPr lang="en-GB"/>
          </a:p>
        </p:txBody>
      </p:sp>
    </p:spTree>
    <p:extLst>
      <p:ext uri="{BB962C8B-B14F-4D97-AF65-F5344CB8AC3E}">
        <p14:creationId xmlns:p14="http://schemas.microsoft.com/office/powerpoint/2010/main" val="6996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algn="just">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Po valley extends over 47000 km² with 20,000,000 inhabitants. There are two main large urban agglomeration, Milan + 106 small town surroundings with 3,593,025 and Turin + 31 small town surroundings, with   over 1000000 Inhabitants.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Moreover 8 medium sized urban agglomeration are spread over the area, quite close each other, with overall high population density. The area is largely devoted to intensive agricultural and  livestock farming,.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 Valley produces ample amounts of NOx from vehicles, NH3 from agricultural activities, PM from residential heating, mainly from biomass burning devices and COV from solvent use in industry,  vehicles and from agricultural activities due to biogenic emissions.</a:t>
            </a:r>
          </a:p>
          <a:p>
            <a:endParaRPr lang="it-IT" dirty="0"/>
          </a:p>
        </p:txBody>
      </p:sp>
      <p:sp>
        <p:nvSpPr>
          <p:cNvPr id="4" name="Segnaposto numero diapositiva 3"/>
          <p:cNvSpPr>
            <a:spLocks noGrp="1"/>
          </p:cNvSpPr>
          <p:nvPr>
            <p:ph type="sldNum" sz="quarter" idx="10"/>
          </p:nvPr>
        </p:nvSpPr>
        <p:spPr/>
        <p:txBody>
          <a:bodyPr/>
          <a:lstStyle/>
          <a:p>
            <a:fld id="{82A54506-B69B-4042-9D3F-FB5FA7A41D31}" type="slidenum">
              <a:rPr lang="it-IT" smtClean="0"/>
              <a:pPr/>
              <a:t>17</a:t>
            </a:fld>
            <a:endParaRPr lang="it-IT"/>
          </a:p>
        </p:txBody>
      </p:sp>
    </p:spTree>
    <p:extLst>
      <p:ext uri="{BB962C8B-B14F-4D97-AF65-F5344CB8AC3E}">
        <p14:creationId xmlns:p14="http://schemas.microsoft.com/office/powerpoint/2010/main" val="634418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normAutofit/>
          </a:bodyPr>
          <a:lstStyle>
            <a:lvl1pPr algn="ctr">
              <a:defRPr sz="3200" b="1">
                <a:latin typeface="+mj-lt"/>
              </a:defRPr>
            </a:lvl1pPr>
          </a:lstStyle>
          <a:p>
            <a:r>
              <a:rPr lang="it-IT" dirty="0"/>
              <a:t>Fare clic per modificare lo stile del titolo</a:t>
            </a:r>
          </a:p>
        </p:txBody>
      </p:sp>
      <p:sp>
        <p:nvSpPr>
          <p:cNvPr id="3" name="Sottotitolo 2"/>
          <p:cNvSpPr>
            <a:spLocks noGrp="1"/>
          </p:cNvSpPr>
          <p:nvPr>
            <p:ph type="subTitle" idx="1"/>
          </p:nvPr>
        </p:nvSpPr>
        <p:spPr>
          <a:xfrm>
            <a:off x="1524000" y="3602038"/>
            <a:ext cx="9144000" cy="1655762"/>
          </a:xfrm>
        </p:spPr>
        <p:txBody>
          <a:bodyPr>
            <a:normAutofit/>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5390" y="6137030"/>
            <a:ext cx="2196610" cy="720000"/>
          </a:xfrm>
          <a:prstGeom prst="rect">
            <a:avLst/>
          </a:prstGeom>
        </p:spPr>
      </p:pic>
    </p:spTree>
    <p:extLst>
      <p:ext uri="{BB962C8B-B14F-4D97-AF65-F5344CB8AC3E}">
        <p14:creationId xmlns:p14="http://schemas.microsoft.com/office/powerpoint/2010/main" val="346366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spTree>
    <p:extLst>
      <p:ext uri="{BB962C8B-B14F-4D97-AF65-F5344CB8AC3E}">
        <p14:creationId xmlns:p14="http://schemas.microsoft.com/office/powerpoint/2010/main" val="280772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spTree>
    <p:extLst>
      <p:ext uri="{BB962C8B-B14F-4D97-AF65-F5344CB8AC3E}">
        <p14:creationId xmlns:p14="http://schemas.microsoft.com/office/powerpoint/2010/main" val="353963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800" b="1"/>
            </a:lvl1pPr>
          </a:lstStyle>
          <a:p>
            <a:r>
              <a:rPr lang="it-IT" dirty="0"/>
              <a:t>Fare clic per modificare lo stile del titolo</a:t>
            </a:r>
          </a:p>
        </p:txBody>
      </p:sp>
      <p:sp>
        <p:nvSpPr>
          <p:cNvPr id="3" name="Segnaposto contenuto 2"/>
          <p:cNvSpPr>
            <a:spLocks noGrp="1"/>
          </p:cNvSpPr>
          <p:nvPr>
            <p:ph idx="1"/>
          </p:nvPr>
        </p:nvSpPr>
        <p:spPr/>
        <p:txBody>
          <a:bodyPr>
            <a:normAutofit/>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5390" y="6137030"/>
            <a:ext cx="2196610" cy="720000"/>
          </a:xfrm>
          <a:prstGeom prst="rect">
            <a:avLst/>
          </a:prstGeom>
        </p:spPr>
      </p:pic>
    </p:spTree>
    <p:extLst>
      <p:ext uri="{BB962C8B-B14F-4D97-AF65-F5344CB8AC3E}">
        <p14:creationId xmlns:p14="http://schemas.microsoft.com/office/powerpoint/2010/main" val="416117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5390" y="6137030"/>
            <a:ext cx="2196610" cy="720000"/>
          </a:xfrm>
          <a:prstGeom prst="rect">
            <a:avLst/>
          </a:prstGeom>
        </p:spPr>
      </p:pic>
    </p:spTree>
    <p:extLst>
      <p:ext uri="{BB962C8B-B14F-4D97-AF65-F5344CB8AC3E}">
        <p14:creationId xmlns:p14="http://schemas.microsoft.com/office/powerpoint/2010/main" val="336077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77267C0-DD36-4F68-ABD1-F188408835F5}" type="datetimeFigureOut">
              <a:rPr lang="it-IT" smtClean="0"/>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0FFA19-E263-4814-946C-404CA9437082}" type="slidenum">
              <a:rPr lang="it-IT" smtClean="0"/>
              <a:t>‹N›</a:t>
            </a:fld>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5390" y="6137030"/>
            <a:ext cx="2196610" cy="720000"/>
          </a:xfrm>
          <a:prstGeom prst="rect">
            <a:avLst/>
          </a:prstGeom>
        </p:spPr>
      </p:pic>
    </p:spTree>
    <p:extLst>
      <p:ext uri="{BB962C8B-B14F-4D97-AF65-F5344CB8AC3E}">
        <p14:creationId xmlns:p14="http://schemas.microsoft.com/office/powerpoint/2010/main" val="386793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77267C0-DD36-4F68-ABD1-F188408835F5}" type="datetimeFigureOut">
              <a:rPr lang="it-IT" smtClean="0"/>
              <a:t>16/12/2021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D0FFA19-E263-4814-946C-404CA9437082}" type="slidenum">
              <a:rPr lang="it-IT" smtClean="0"/>
              <a:t>‹N›</a:t>
            </a:fld>
            <a:endParaRPr lang="it-IT"/>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5390" y="6137030"/>
            <a:ext cx="2196610" cy="720000"/>
          </a:xfrm>
          <a:prstGeom prst="rect">
            <a:avLst/>
          </a:prstGeom>
        </p:spPr>
      </p:pic>
    </p:spTree>
    <p:extLst>
      <p:ext uri="{BB962C8B-B14F-4D97-AF65-F5344CB8AC3E}">
        <p14:creationId xmlns:p14="http://schemas.microsoft.com/office/powerpoint/2010/main" val="1732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800" b="1"/>
            </a:lvl1pPr>
          </a:lstStyle>
          <a:p>
            <a:r>
              <a:rPr lang="it-IT" dirty="0"/>
              <a:t>Fare clic per modificare lo stile del titolo</a:t>
            </a:r>
          </a:p>
        </p:txBody>
      </p:sp>
      <p:sp>
        <p:nvSpPr>
          <p:cNvPr id="3" name="Segnaposto data 2"/>
          <p:cNvSpPr>
            <a:spLocks noGrp="1"/>
          </p:cNvSpPr>
          <p:nvPr>
            <p:ph type="dt" sz="half" idx="10"/>
          </p:nvPr>
        </p:nvSpPr>
        <p:spPr/>
        <p:txBody>
          <a:bodyPr/>
          <a:lstStyle/>
          <a:p>
            <a:fld id="{C77267C0-DD36-4F68-ABD1-F188408835F5}" type="datetimeFigureOut">
              <a:rPr lang="it-IT" smtClean="0"/>
              <a:t>16/12/2021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D0FFA19-E263-4814-946C-404CA9437082}" type="slidenum">
              <a:rPr lang="it-IT" smtClean="0"/>
              <a:t>‹N›</a:t>
            </a:fld>
            <a:endParaRPr lang="it-IT"/>
          </a:p>
        </p:txBody>
      </p:sp>
    </p:spTree>
    <p:extLst>
      <p:ext uri="{BB962C8B-B14F-4D97-AF65-F5344CB8AC3E}">
        <p14:creationId xmlns:p14="http://schemas.microsoft.com/office/powerpoint/2010/main" val="3590057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77267C0-DD36-4F68-ABD1-F188408835F5}" type="datetimeFigureOut">
              <a:rPr lang="it-IT" smtClean="0"/>
              <a:t>16/12/2021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D0FFA19-E263-4814-946C-404CA9437082}" type="slidenum">
              <a:rPr lang="it-IT" smtClean="0"/>
              <a:t>‹N›</a:t>
            </a:fld>
            <a:endParaRPr lang="it-IT"/>
          </a:p>
        </p:txBody>
      </p:sp>
    </p:spTree>
    <p:extLst>
      <p:ext uri="{BB962C8B-B14F-4D97-AF65-F5344CB8AC3E}">
        <p14:creationId xmlns:p14="http://schemas.microsoft.com/office/powerpoint/2010/main" val="43437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77267C0-DD36-4F68-ABD1-F188408835F5}" type="datetimeFigureOut">
              <a:rPr lang="it-IT" smtClean="0"/>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0FFA19-E263-4814-946C-404CA9437082}" type="slidenum">
              <a:rPr lang="it-IT" smtClean="0"/>
              <a:t>‹N›</a:t>
            </a:fld>
            <a:endParaRPr lang="it-IT"/>
          </a:p>
        </p:txBody>
      </p:sp>
    </p:spTree>
    <p:extLst>
      <p:ext uri="{BB962C8B-B14F-4D97-AF65-F5344CB8AC3E}">
        <p14:creationId xmlns:p14="http://schemas.microsoft.com/office/powerpoint/2010/main" val="45423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77267C0-DD36-4F68-ABD1-F188408835F5}" type="datetimeFigureOut">
              <a:rPr lang="it-IT" smtClean="0"/>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0FFA19-E263-4814-946C-404CA9437082}" type="slidenum">
              <a:rPr lang="it-IT" smtClean="0"/>
              <a:t>‹N›</a:t>
            </a:fld>
            <a:endParaRPr lang="it-IT"/>
          </a:p>
        </p:txBody>
      </p:sp>
    </p:spTree>
    <p:extLst>
      <p:ext uri="{BB962C8B-B14F-4D97-AF65-F5344CB8AC3E}">
        <p14:creationId xmlns:p14="http://schemas.microsoft.com/office/powerpoint/2010/main" val="58687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267C0-DD36-4F68-ABD1-F188408835F5}" type="datetimeFigureOut">
              <a:rPr lang="it-IT" smtClean="0"/>
              <a:t>16/12/2021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FFA19-E263-4814-946C-404CA9437082}" type="slidenum">
              <a:rPr lang="it-IT" smtClean="0"/>
              <a:t>‹N›</a:t>
            </a:fld>
            <a:endParaRPr lang="it-IT"/>
          </a:p>
        </p:txBody>
      </p:sp>
    </p:spTree>
    <p:extLst>
      <p:ext uri="{BB962C8B-B14F-4D97-AF65-F5344CB8AC3E}">
        <p14:creationId xmlns:p14="http://schemas.microsoft.com/office/powerpoint/2010/main" val="1319672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hyperlink" Target="https://context.reverso.net/traduzione/inglese-italiano/technical-scientific+institution"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756229" y="2924945"/>
            <a:ext cx="8563427" cy="1470025"/>
          </a:xfrm>
        </p:spPr>
        <p:txBody>
          <a:bodyPr>
            <a:normAutofit fontScale="90000"/>
          </a:bodyPr>
          <a:lstStyle/>
          <a:p>
            <a:br>
              <a:rPr lang="en-US" dirty="0"/>
            </a:br>
            <a:br>
              <a:rPr lang="en-US" dirty="0"/>
            </a:br>
            <a:br>
              <a:rPr lang="en-US" sz="2000" dirty="0"/>
            </a:br>
            <a:r>
              <a:rPr lang="en-US" sz="2000" b="0" dirty="0"/>
              <a:t>Air quality monitoring and management</a:t>
            </a:r>
            <a:br>
              <a:rPr lang="en-US" sz="2000" b="0" dirty="0"/>
            </a:br>
            <a:r>
              <a:rPr lang="en-US" sz="2000" b="0" dirty="0"/>
              <a:t>Workshop</a:t>
            </a:r>
            <a:br>
              <a:rPr lang="en-US" sz="3200" b="0" dirty="0"/>
            </a:br>
            <a:br>
              <a:rPr lang="en-US" b="0" dirty="0"/>
            </a:br>
            <a:r>
              <a:rPr lang="en-US" dirty="0">
                <a:solidFill>
                  <a:srgbClr val="0000FF"/>
                </a:solidFill>
              </a:rPr>
              <a:t>Air quality assessment in Italy: ISPRA activities in the EU directives framework</a:t>
            </a:r>
            <a:br>
              <a:rPr lang="en-US" dirty="0">
                <a:solidFill>
                  <a:srgbClr val="0000FF"/>
                </a:solidFill>
              </a:rPr>
            </a:br>
            <a:endParaRPr lang="it-IT" b="1" dirty="0">
              <a:solidFill>
                <a:srgbClr val="0000FF"/>
              </a:solidFill>
            </a:endParaRPr>
          </a:p>
        </p:txBody>
      </p:sp>
      <p:sp>
        <p:nvSpPr>
          <p:cNvPr id="3" name="Sottotitolo 2"/>
          <p:cNvSpPr>
            <a:spLocks noGrp="1"/>
          </p:cNvSpPr>
          <p:nvPr>
            <p:ph type="subTitle" idx="1"/>
          </p:nvPr>
        </p:nvSpPr>
        <p:spPr>
          <a:xfrm>
            <a:off x="1524000" y="4509120"/>
            <a:ext cx="9144000" cy="1752600"/>
          </a:xfrm>
        </p:spPr>
        <p:txBody>
          <a:bodyPr>
            <a:noAutofit/>
          </a:bodyPr>
          <a:lstStyle/>
          <a:p>
            <a:pPr>
              <a:spcBef>
                <a:spcPts val="0"/>
              </a:spcBef>
            </a:pPr>
            <a:r>
              <a:rPr lang="it-IT" sz="2000" b="1" dirty="0"/>
              <a:t>Giorgio Cattani</a:t>
            </a:r>
          </a:p>
          <a:p>
            <a:pPr>
              <a:spcBef>
                <a:spcPts val="0"/>
              </a:spcBef>
            </a:pPr>
            <a:r>
              <a:rPr lang="en-GB" sz="2000" b="1" dirty="0"/>
              <a:t>Italian National Institute for Environmental Protection and Research</a:t>
            </a:r>
          </a:p>
          <a:p>
            <a:pPr>
              <a:spcBef>
                <a:spcPts val="0"/>
              </a:spcBef>
            </a:pPr>
            <a:r>
              <a:rPr lang="en-US" sz="1600" b="1" dirty="0"/>
              <a:t>Department for Environmental Evaluation, Control and Sustainability</a:t>
            </a:r>
          </a:p>
          <a:p>
            <a:pPr>
              <a:spcBef>
                <a:spcPts val="0"/>
              </a:spcBef>
            </a:pPr>
            <a:r>
              <a:rPr lang="en-GB" sz="1600" b="1" dirty="0"/>
              <a:t>Air quality monitoring unit</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8068" y="6142482"/>
            <a:ext cx="2196610" cy="720000"/>
          </a:xfrm>
          <a:prstGeom prst="rect">
            <a:avLst/>
          </a:prstGeom>
        </p:spPr>
      </p:pic>
      <p:pic>
        <p:nvPicPr>
          <p:cNvPr id="5" name="Picture 2" descr="EO4GEO Logo">
            <a:extLst>
              <a:ext uri="{FF2B5EF4-FFF2-40B4-BE49-F238E27FC236}">
                <a16:creationId xmlns:a16="http://schemas.microsoft.com/office/drawing/2014/main" id="{0DE392C1-B92F-4AD0-BC19-4595BCF5A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225" y="596280"/>
            <a:ext cx="1733550" cy="131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538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Italy, PM</a:t>
            </a:r>
            <a:r>
              <a:rPr lang="en-US" baseline="-25000" dirty="0"/>
              <a:t>10</a:t>
            </a:r>
            <a:r>
              <a:rPr lang="en-US" dirty="0"/>
              <a:t>, 2010 - 2019: annual variation over 370 sites; trend analysis using seasonally adjusted Mann-Kendall test and Theil-Sen estimate of the slope</a:t>
            </a:r>
            <a:endParaRPr lang="it-IT" dirty="0"/>
          </a:p>
        </p:txBody>
      </p:sp>
      <p:sp>
        <p:nvSpPr>
          <p:cNvPr id="4" name="Segnaposto testo 3"/>
          <p:cNvSpPr>
            <a:spLocks noGrp="1"/>
          </p:cNvSpPr>
          <p:nvPr>
            <p:ph type="body" sz="half" idx="4294967295"/>
          </p:nvPr>
        </p:nvSpPr>
        <p:spPr>
          <a:xfrm>
            <a:off x="852707" y="1829314"/>
            <a:ext cx="3959225" cy="1307782"/>
          </a:xfrm>
        </p:spPr>
        <p:txBody>
          <a:bodyPr>
            <a:normAutofit/>
          </a:bodyPr>
          <a:lstStyle/>
          <a:p>
            <a:r>
              <a:rPr lang="en-US" sz="1800" dirty="0">
                <a:latin typeface="+mj-lt"/>
              </a:rPr>
              <a:t>Statistically significant downward trend found at 268 sites out of 370</a:t>
            </a:r>
            <a:endParaRPr lang="it-IT" sz="1800" dirty="0">
              <a:latin typeface="+mj-lt"/>
            </a:endParaRPr>
          </a:p>
          <a:p>
            <a:r>
              <a:rPr lang="it-IT" sz="1800" dirty="0" err="1">
                <a:latin typeface="+mj-lt"/>
              </a:rPr>
              <a:t>Average</a:t>
            </a:r>
            <a:r>
              <a:rPr lang="it-IT" sz="1800" dirty="0">
                <a:latin typeface="+mj-lt"/>
              </a:rPr>
              <a:t> </a:t>
            </a:r>
            <a:r>
              <a:rPr lang="it-IT" sz="1800" dirty="0" err="1">
                <a:latin typeface="+mj-lt"/>
              </a:rPr>
              <a:t>annual</a:t>
            </a:r>
            <a:r>
              <a:rPr lang="it-IT" sz="1800" dirty="0">
                <a:latin typeface="+mj-lt"/>
              </a:rPr>
              <a:t> </a:t>
            </a:r>
            <a:r>
              <a:rPr lang="it-IT" sz="1800" dirty="0" err="1">
                <a:latin typeface="+mj-lt"/>
              </a:rPr>
              <a:t>reduction</a:t>
            </a:r>
            <a:r>
              <a:rPr lang="it-IT" sz="1800" dirty="0">
                <a:latin typeface="+mj-lt"/>
              </a:rPr>
              <a:t>:</a:t>
            </a:r>
          </a:p>
          <a:p>
            <a:pPr lvl="1"/>
            <a:r>
              <a:rPr lang="it-IT" sz="1800" dirty="0">
                <a:latin typeface="+mj-lt"/>
              </a:rPr>
              <a:t> 2,5% (-6,6% ÷ -0,8%)</a:t>
            </a:r>
          </a:p>
        </p:txBody>
      </p:sp>
      <p:pic>
        <p:nvPicPr>
          <p:cNvPr id="7" name="Segnaposto contenuto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0" y="1204782"/>
            <a:ext cx="4073225" cy="5760000"/>
          </a:xfrm>
        </p:spPr>
      </p:pic>
      <p:pic>
        <p:nvPicPr>
          <p:cNvPr id="8" name="Immagine 7"/>
          <p:cNvPicPr>
            <a:picLocks noChangeAspect="1"/>
          </p:cNvPicPr>
          <p:nvPr/>
        </p:nvPicPr>
        <p:blipFill>
          <a:blip r:embed="rId4"/>
          <a:stretch>
            <a:fillRect/>
          </a:stretch>
        </p:blipFill>
        <p:spPr>
          <a:xfrm>
            <a:off x="77148" y="3137096"/>
            <a:ext cx="5510341" cy="3600000"/>
          </a:xfrm>
          <a:prstGeom prst="rect">
            <a:avLst/>
          </a:prstGeom>
        </p:spPr>
      </p:pic>
    </p:spTree>
    <p:extLst>
      <p:ext uri="{BB962C8B-B14F-4D97-AF65-F5344CB8AC3E}">
        <p14:creationId xmlns:p14="http://schemas.microsoft.com/office/powerpoint/2010/main" val="335861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contenuto 9" descr="PM10_medie annuali_selezione2.jpeg"/>
          <p:cNvPicPr>
            <a:picLocks noGrp="1" noChangeAspect="1"/>
          </p:cNvPicPr>
          <p:nvPr>
            <p:ph idx="1"/>
          </p:nvPr>
        </p:nvPicPr>
        <p:blipFill>
          <a:blip r:embed="rId2"/>
          <a:stretch>
            <a:fillRect/>
          </a:stretch>
        </p:blipFill>
        <p:spPr>
          <a:xfrm>
            <a:off x="2008496" y="1566628"/>
            <a:ext cx="6788943" cy="4525962"/>
          </a:xfrm>
        </p:spPr>
      </p:pic>
      <p:sp>
        <p:nvSpPr>
          <p:cNvPr id="5" name="Titolo 4"/>
          <p:cNvSpPr>
            <a:spLocks noGrp="1"/>
          </p:cNvSpPr>
          <p:nvPr>
            <p:ph type="title"/>
          </p:nvPr>
        </p:nvSpPr>
        <p:spPr>
          <a:xfrm>
            <a:off x="2008496" y="1255595"/>
            <a:ext cx="8229600" cy="878550"/>
          </a:xfrm>
          <a:solidFill>
            <a:schemeClr val="bg1"/>
          </a:solidFill>
        </p:spPr>
        <p:txBody>
          <a:bodyPr>
            <a:normAutofit/>
          </a:bodyPr>
          <a:lstStyle/>
          <a:p>
            <a:r>
              <a:rPr lang="it-IT" dirty="0"/>
              <a:t>PM</a:t>
            </a:r>
            <a:r>
              <a:rPr lang="it-IT" baseline="-25000" dirty="0"/>
              <a:t>10</a:t>
            </a:r>
            <a:r>
              <a:rPr lang="it-IT" dirty="0"/>
              <a:t>, 2010 - 2019. </a:t>
            </a:r>
            <a:r>
              <a:rPr lang="it-IT" dirty="0" err="1"/>
              <a:t>Distance</a:t>
            </a:r>
            <a:r>
              <a:rPr lang="it-IT" dirty="0"/>
              <a:t> to target.</a:t>
            </a:r>
          </a:p>
        </p:txBody>
      </p:sp>
    </p:spTree>
    <p:extLst>
      <p:ext uri="{BB962C8B-B14F-4D97-AF65-F5344CB8AC3E}">
        <p14:creationId xmlns:p14="http://schemas.microsoft.com/office/powerpoint/2010/main" val="164521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9957901" y="1041009"/>
            <a:ext cx="2041841" cy="4524315"/>
          </a:xfrm>
          <a:prstGeom prst="rect">
            <a:avLst/>
          </a:prstGeom>
          <a:noFill/>
        </p:spPr>
        <p:txBody>
          <a:bodyPr wrap="square" rtlCol="0">
            <a:spAutoFit/>
          </a:bodyPr>
          <a:lstStyle/>
          <a:p>
            <a:r>
              <a:rPr lang="en-GB" dirty="0"/>
              <a:t>Annual limit exceedances: 13 stations (2,2%)</a:t>
            </a:r>
          </a:p>
          <a:p>
            <a:endParaRPr lang="en-GB" dirty="0"/>
          </a:p>
          <a:p>
            <a:r>
              <a:rPr lang="en-GB" dirty="0"/>
              <a:t>hourly limit exceedances: none</a:t>
            </a:r>
          </a:p>
          <a:p>
            <a:endParaRPr lang="en-GB" dirty="0"/>
          </a:p>
          <a:p>
            <a:endParaRPr lang="en-GB" dirty="0"/>
          </a:p>
          <a:p>
            <a:r>
              <a:rPr lang="en-GB" dirty="0"/>
              <a:t>WHO short term: 18 stations (3.1%)</a:t>
            </a:r>
          </a:p>
          <a:p>
            <a:endParaRPr lang="en-GB" dirty="0"/>
          </a:p>
          <a:p>
            <a:endParaRPr lang="en-GB" dirty="0"/>
          </a:p>
          <a:p>
            <a:r>
              <a:rPr lang="en-GB" dirty="0"/>
              <a:t>WHO long term: 445 stations (76.3%)</a:t>
            </a:r>
          </a:p>
          <a:p>
            <a:endParaRPr lang="en-GB"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3829" y="0"/>
            <a:ext cx="4801782" cy="6858000"/>
          </a:xfrm>
          <a:prstGeom prst="rect">
            <a:avLst/>
          </a:prstGeom>
        </p:spPr>
      </p:pic>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01782" cy="6858000"/>
          </a:xfrm>
          <a:prstGeom prst="rect">
            <a:avLst/>
          </a:prstGeom>
        </p:spPr>
      </p:pic>
      <p:sp>
        <p:nvSpPr>
          <p:cNvPr id="12" name="Titolo 3"/>
          <p:cNvSpPr txBox="1">
            <a:spLocks/>
          </p:cNvSpPr>
          <p:nvPr/>
        </p:nvSpPr>
        <p:spPr>
          <a:xfrm>
            <a:off x="5336474" y="216935"/>
            <a:ext cx="324036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it-IT" sz="2400" dirty="0">
                <a:solidFill>
                  <a:srgbClr val="0000FF"/>
                </a:solidFill>
              </a:rPr>
              <a:t>NO</a:t>
            </a:r>
            <a:r>
              <a:rPr lang="it-IT" sz="2400" baseline="-25000" dirty="0">
                <a:solidFill>
                  <a:srgbClr val="0000FF"/>
                </a:solidFill>
              </a:rPr>
              <a:t>2</a:t>
            </a:r>
            <a:r>
              <a:rPr lang="it-IT" sz="2400" dirty="0">
                <a:solidFill>
                  <a:srgbClr val="0000FF"/>
                </a:solidFill>
              </a:rPr>
              <a:t> – 2020</a:t>
            </a:r>
          </a:p>
          <a:p>
            <a:r>
              <a:rPr lang="it-IT" sz="2400" dirty="0" err="1">
                <a:solidFill>
                  <a:srgbClr val="0000FF"/>
                </a:solidFill>
              </a:rPr>
              <a:t>Annual</a:t>
            </a:r>
            <a:r>
              <a:rPr lang="it-IT" sz="2400" dirty="0">
                <a:solidFill>
                  <a:srgbClr val="0000FF"/>
                </a:solidFill>
              </a:rPr>
              <a:t> </a:t>
            </a:r>
            <a:r>
              <a:rPr lang="it-IT" sz="2400" dirty="0" err="1">
                <a:solidFill>
                  <a:srgbClr val="0000FF"/>
                </a:solidFill>
              </a:rPr>
              <a:t>mean</a:t>
            </a:r>
            <a:endParaRPr lang="it-IT" sz="2400" dirty="0">
              <a:solidFill>
                <a:srgbClr val="0000FF"/>
              </a:solidFill>
            </a:endParaRPr>
          </a:p>
        </p:txBody>
      </p:sp>
      <p:sp>
        <p:nvSpPr>
          <p:cNvPr id="13" name="Titolo 3"/>
          <p:cNvSpPr txBox="1">
            <a:spLocks/>
          </p:cNvSpPr>
          <p:nvPr/>
        </p:nvSpPr>
        <p:spPr>
          <a:xfrm>
            <a:off x="202144" y="196068"/>
            <a:ext cx="324036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it-IT" sz="2400" dirty="0">
                <a:solidFill>
                  <a:srgbClr val="0000FF"/>
                </a:solidFill>
              </a:rPr>
              <a:t>NO</a:t>
            </a:r>
            <a:r>
              <a:rPr lang="it-IT" sz="2400" baseline="-25000" dirty="0">
                <a:solidFill>
                  <a:srgbClr val="0000FF"/>
                </a:solidFill>
              </a:rPr>
              <a:t>2</a:t>
            </a:r>
            <a:r>
              <a:rPr lang="it-IT" sz="2400" dirty="0">
                <a:solidFill>
                  <a:srgbClr val="0000FF"/>
                </a:solidFill>
              </a:rPr>
              <a:t> – 2020</a:t>
            </a:r>
          </a:p>
          <a:p>
            <a:r>
              <a:rPr lang="it-IT" sz="2400" dirty="0" err="1">
                <a:solidFill>
                  <a:srgbClr val="0000FF"/>
                </a:solidFill>
              </a:rPr>
              <a:t>Houlry</a:t>
            </a:r>
            <a:r>
              <a:rPr lang="it-IT" sz="2400" dirty="0">
                <a:solidFill>
                  <a:srgbClr val="0000FF"/>
                </a:solidFill>
              </a:rPr>
              <a:t> </a:t>
            </a:r>
            <a:r>
              <a:rPr lang="it-IT" sz="2400" dirty="0" err="1">
                <a:solidFill>
                  <a:srgbClr val="0000FF"/>
                </a:solidFill>
              </a:rPr>
              <a:t>exceedances</a:t>
            </a:r>
            <a:endParaRPr lang="it-IT" sz="2400" dirty="0">
              <a:solidFill>
                <a:srgbClr val="0000FF"/>
              </a:solidFill>
            </a:endParaRPr>
          </a:p>
        </p:txBody>
      </p:sp>
    </p:spTree>
    <p:extLst>
      <p:ext uri="{BB962C8B-B14F-4D97-AF65-F5344CB8AC3E}">
        <p14:creationId xmlns:p14="http://schemas.microsoft.com/office/powerpoint/2010/main" val="1666744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Italy, NO</a:t>
            </a:r>
            <a:r>
              <a:rPr lang="en-US" baseline="-25000" dirty="0"/>
              <a:t>2</a:t>
            </a:r>
            <a:r>
              <a:rPr lang="en-US" dirty="0"/>
              <a:t>, 2010 - 2019: annual variation over 421 sites; trend analysis using seasonally adjusted Mann-Kendall test and Theil-Sen estimate of the slope</a:t>
            </a:r>
            <a:endParaRPr lang="it-IT" dirty="0"/>
          </a:p>
        </p:txBody>
      </p:sp>
      <p:sp>
        <p:nvSpPr>
          <p:cNvPr id="4" name="Segnaposto testo 3"/>
          <p:cNvSpPr>
            <a:spLocks noGrp="1"/>
          </p:cNvSpPr>
          <p:nvPr>
            <p:ph type="body" sz="half" idx="4294967295"/>
          </p:nvPr>
        </p:nvSpPr>
        <p:spPr>
          <a:xfrm>
            <a:off x="852707" y="1829314"/>
            <a:ext cx="3959225" cy="1307782"/>
          </a:xfrm>
        </p:spPr>
        <p:txBody>
          <a:bodyPr>
            <a:normAutofit/>
          </a:bodyPr>
          <a:lstStyle/>
          <a:p>
            <a:r>
              <a:rPr lang="en-US" sz="1800" dirty="0">
                <a:latin typeface="+mj-lt"/>
              </a:rPr>
              <a:t>Statistically significant downward trend found at 331 sites out off </a:t>
            </a:r>
            <a:r>
              <a:rPr lang="it-IT" sz="1800" dirty="0">
                <a:latin typeface="+mj-lt"/>
              </a:rPr>
              <a:t>421</a:t>
            </a:r>
          </a:p>
          <a:p>
            <a:r>
              <a:rPr lang="it-IT" sz="1800" dirty="0" err="1">
                <a:latin typeface="+mj-lt"/>
              </a:rPr>
              <a:t>Average</a:t>
            </a:r>
            <a:r>
              <a:rPr lang="it-IT" sz="1800" dirty="0">
                <a:latin typeface="+mj-lt"/>
              </a:rPr>
              <a:t> </a:t>
            </a:r>
            <a:r>
              <a:rPr lang="it-IT" sz="1800" dirty="0" err="1">
                <a:latin typeface="+mj-lt"/>
              </a:rPr>
              <a:t>annual</a:t>
            </a:r>
            <a:r>
              <a:rPr lang="it-IT" sz="1800" dirty="0">
                <a:latin typeface="+mj-lt"/>
              </a:rPr>
              <a:t> </a:t>
            </a:r>
            <a:r>
              <a:rPr lang="it-IT" sz="1800" dirty="0" err="1">
                <a:latin typeface="+mj-lt"/>
              </a:rPr>
              <a:t>reduction</a:t>
            </a:r>
            <a:r>
              <a:rPr lang="it-IT" sz="1800" dirty="0">
                <a:latin typeface="+mj-lt"/>
              </a:rPr>
              <a:t>:</a:t>
            </a:r>
          </a:p>
          <a:p>
            <a:pPr lvl="1"/>
            <a:r>
              <a:rPr lang="it-IT" sz="1800" dirty="0">
                <a:latin typeface="+mj-lt"/>
              </a:rPr>
              <a:t> 3.1% (-6,6% ÷ -0,1%)</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0493" y="1139539"/>
            <a:ext cx="4073224" cy="5760000"/>
          </a:xfrm>
        </p:spPr>
      </p:pic>
      <p:pic>
        <p:nvPicPr>
          <p:cNvPr id="8" name="Immagine 7"/>
          <p:cNvPicPr>
            <a:picLocks noChangeAspect="1"/>
          </p:cNvPicPr>
          <p:nvPr/>
        </p:nvPicPr>
        <p:blipFill>
          <a:blip r:embed="rId3"/>
          <a:stretch>
            <a:fillRect/>
          </a:stretch>
        </p:blipFill>
        <p:spPr>
          <a:xfrm>
            <a:off x="435033" y="3137096"/>
            <a:ext cx="5510341" cy="3600000"/>
          </a:xfrm>
          <a:prstGeom prst="rect">
            <a:avLst/>
          </a:prstGeom>
        </p:spPr>
      </p:pic>
    </p:spTree>
    <p:extLst>
      <p:ext uri="{BB962C8B-B14F-4D97-AF65-F5344CB8AC3E}">
        <p14:creationId xmlns:p14="http://schemas.microsoft.com/office/powerpoint/2010/main" val="373486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0138" y="1694870"/>
            <a:ext cx="6527007" cy="4351338"/>
          </a:xfrm>
        </p:spPr>
      </p:pic>
      <p:sp>
        <p:nvSpPr>
          <p:cNvPr id="5" name="Titolo 4"/>
          <p:cNvSpPr>
            <a:spLocks noGrp="1"/>
          </p:cNvSpPr>
          <p:nvPr>
            <p:ph type="title"/>
          </p:nvPr>
        </p:nvSpPr>
        <p:spPr>
          <a:xfrm>
            <a:off x="2008496" y="1255595"/>
            <a:ext cx="8229600" cy="878550"/>
          </a:xfrm>
          <a:solidFill>
            <a:schemeClr val="bg1"/>
          </a:solidFill>
        </p:spPr>
        <p:txBody>
          <a:bodyPr>
            <a:normAutofit/>
          </a:bodyPr>
          <a:lstStyle/>
          <a:p>
            <a:r>
              <a:rPr lang="it-IT" dirty="0"/>
              <a:t>NO</a:t>
            </a:r>
            <a:r>
              <a:rPr lang="it-IT" baseline="-25000" dirty="0"/>
              <a:t>2</a:t>
            </a:r>
            <a:r>
              <a:rPr lang="it-IT" dirty="0"/>
              <a:t>, 2010 - 2019. </a:t>
            </a:r>
            <a:r>
              <a:rPr lang="it-IT" dirty="0" err="1"/>
              <a:t>Distance</a:t>
            </a:r>
            <a:r>
              <a:rPr lang="it-IT" dirty="0"/>
              <a:t> to target.</a:t>
            </a:r>
          </a:p>
        </p:txBody>
      </p:sp>
    </p:spTree>
    <p:extLst>
      <p:ext uri="{BB962C8B-B14F-4D97-AF65-F5344CB8AC3E}">
        <p14:creationId xmlns:p14="http://schemas.microsoft.com/office/powerpoint/2010/main" val="208519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DF296C-7781-497E-8B28-9C81B04CECDB}"/>
              </a:ext>
            </a:extLst>
          </p:cNvPr>
          <p:cNvSpPr>
            <a:spLocks noGrp="1"/>
          </p:cNvSpPr>
          <p:nvPr>
            <p:ph type="title"/>
          </p:nvPr>
        </p:nvSpPr>
        <p:spPr/>
        <p:txBody>
          <a:bodyPr/>
          <a:lstStyle/>
          <a:p>
            <a:endParaRPr lang="en-US"/>
          </a:p>
        </p:txBody>
      </p:sp>
      <p:pic>
        <p:nvPicPr>
          <p:cNvPr id="5" name="Segnaposto contenuto 4">
            <a:extLst>
              <a:ext uri="{FF2B5EF4-FFF2-40B4-BE49-F238E27FC236}">
                <a16:creationId xmlns:a16="http://schemas.microsoft.com/office/drawing/2014/main" id="{59B9078E-7AF6-410F-9B08-9EDBC3B90F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8000"/>
            <a:ext cx="4789178" cy="6840000"/>
          </a:xfrm>
        </p:spPr>
      </p:pic>
      <p:pic>
        <p:nvPicPr>
          <p:cNvPr id="7" name="Immagine 6">
            <a:extLst>
              <a:ext uri="{FF2B5EF4-FFF2-40B4-BE49-F238E27FC236}">
                <a16:creationId xmlns:a16="http://schemas.microsoft.com/office/drawing/2014/main" id="{2D742A6B-D817-480B-A729-34A8226DF4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117" y="0"/>
            <a:ext cx="4849683" cy="6858000"/>
          </a:xfrm>
          <a:prstGeom prst="rect">
            <a:avLst/>
          </a:prstGeom>
        </p:spPr>
      </p:pic>
      <p:sp>
        <p:nvSpPr>
          <p:cNvPr id="8" name="Titolo 3">
            <a:extLst>
              <a:ext uri="{FF2B5EF4-FFF2-40B4-BE49-F238E27FC236}">
                <a16:creationId xmlns:a16="http://schemas.microsoft.com/office/drawing/2014/main" id="{971FAA47-0B85-4AC4-B44E-BDC7DE89C732}"/>
              </a:ext>
            </a:extLst>
          </p:cNvPr>
          <p:cNvSpPr txBox="1">
            <a:spLocks/>
          </p:cNvSpPr>
          <p:nvPr/>
        </p:nvSpPr>
        <p:spPr>
          <a:xfrm>
            <a:off x="216658" y="5635625"/>
            <a:ext cx="3240360" cy="85725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it-IT" sz="2400" dirty="0">
                <a:solidFill>
                  <a:srgbClr val="0000FF"/>
                </a:solidFill>
              </a:rPr>
              <a:t>O</a:t>
            </a:r>
            <a:r>
              <a:rPr lang="it-IT" sz="2400" baseline="-25000" dirty="0">
                <a:solidFill>
                  <a:srgbClr val="0000FF"/>
                </a:solidFill>
              </a:rPr>
              <a:t>3</a:t>
            </a:r>
            <a:r>
              <a:rPr lang="it-IT" sz="2400" dirty="0">
                <a:solidFill>
                  <a:srgbClr val="0000FF"/>
                </a:solidFill>
              </a:rPr>
              <a:t> – 2020</a:t>
            </a:r>
          </a:p>
          <a:p>
            <a:r>
              <a:rPr lang="it-IT" sz="2400" dirty="0">
                <a:solidFill>
                  <a:srgbClr val="0000FF"/>
                </a:solidFill>
              </a:rPr>
              <a:t>Long </a:t>
            </a:r>
            <a:r>
              <a:rPr lang="it-IT" sz="2400" dirty="0" err="1">
                <a:solidFill>
                  <a:srgbClr val="0000FF"/>
                </a:solidFill>
              </a:rPr>
              <a:t>term</a:t>
            </a:r>
            <a:r>
              <a:rPr lang="it-IT" sz="2400" dirty="0">
                <a:solidFill>
                  <a:srgbClr val="0000FF"/>
                </a:solidFill>
              </a:rPr>
              <a:t> </a:t>
            </a:r>
            <a:r>
              <a:rPr lang="it-IT" sz="2400" dirty="0" err="1">
                <a:solidFill>
                  <a:srgbClr val="0000FF"/>
                </a:solidFill>
              </a:rPr>
              <a:t>objective</a:t>
            </a:r>
            <a:r>
              <a:rPr lang="it-IT" sz="2400" dirty="0">
                <a:solidFill>
                  <a:srgbClr val="0000FF"/>
                </a:solidFill>
              </a:rPr>
              <a:t> </a:t>
            </a:r>
            <a:r>
              <a:rPr lang="it-IT" sz="2400" dirty="0" err="1">
                <a:solidFill>
                  <a:srgbClr val="0000FF"/>
                </a:solidFill>
              </a:rPr>
              <a:t>daily</a:t>
            </a:r>
            <a:r>
              <a:rPr lang="it-IT" sz="2400" dirty="0">
                <a:solidFill>
                  <a:srgbClr val="0000FF"/>
                </a:solidFill>
              </a:rPr>
              <a:t> </a:t>
            </a:r>
            <a:r>
              <a:rPr lang="it-IT" sz="2400" dirty="0" err="1">
                <a:solidFill>
                  <a:srgbClr val="0000FF"/>
                </a:solidFill>
              </a:rPr>
              <a:t>exceedances</a:t>
            </a:r>
            <a:endParaRPr lang="it-IT" sz="2400" dirty="0">
              <a:solidFill>
                <a:srgbClr val="0000FF"/>
              </a:solidFill>
            </a:endParaRPr>
          </a:p>
        </p:txBody>
      </p:sp>
      <p:sp>
        <p:nvSpPr>
          <p:cNvPr id="9" name="Titolo 3">
            <a:extLst>
              <a:ext uri="{FF2B5EF4-FFF2-40B4-BE49-F238E27FC236}">
                <a16:creationId xmlns:a16="http://schemas.microsoft.com/office/drawing/2014/main" id="{35C06867-7C0B-4211-A267-C9D9D4EC5781}"/>
              </a:ext>
            </a:extLst>
          </p:cNvPr>
          <p:cNvSpPr txBox="1">
            <a:spLocks/>
          </p:cNvSpPr>
          <p:nvPr/>
        </p:nvSpPr>
        <p:spPr>
          <a:xfrm>
            <a:off x="6592764" y="365125"/>
            <a:ext cx="2623807"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it-IT" sz="2400" dirty="0">
                <a:solidFill>
                  <a:srgbClr val="0000FF"/>
                </a:solidFill>
              </a:rPr>
              <a:t>O</a:t>
            </a:r>
            <a:r>
              <a:rPr lang="it-IT" sz="2400" baseline="-25000" dirty="0">
                <a:solidFill>
                  <a:srgbClr val="0000FF"/>
                </a:solidFill>
              </a:rPr>
              <a:t>3</a:t>
            </a:r>
            <a:r>
              <a:rPr lang="it-IT" sz="2400" dirty="0">
                <a:solidFill>
                  <a:srgbClr val="0000FF"/>
                </a:solidFill>
              </a:rPr>
              <a:t> – 2010-2019 trend</a:t>
            </a:r>
          </a:p>
        </p:txBody>
      </p:sp>
    </p:spTree>
    <p:extLst>
      <p:ext uri="{BB962C8B-B14F-4D97-AF65-F5344CB8AC3E}">
        <p14:creationId xmlns:p14="http://schemas.microsoft.com/office/powerpoint/2010/main" val="355658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20201021_PM10_sup_day_2019_target_aree.jpeg"/>
          <p:cNvPicPr>
            <a:picLocks noChangeAspect="1"/>
          </p:cNvPicPr>
          <p:nvPr/>
        </p:nvPicPr>
        <p:blipFill>
          <a:blip r:embed="rId3"/>
          <a:stretch>
            <a:fillRect/>
          </a:stretch>
        </p:blipFill>
        <p:spPr>
          <a:xfrm>
            <a:off x="1981200" y="1371600"/>
            <a:ext cx="8229600" cy="5486400"/>
          </a:xfrm>
          <a:prstGeom prst="rect">
            <a:avLst/>
          </a:prstGeom>
        </p:spPr>
      </p:pic>
      <p:sp>
        <p:nvSpPr>
          <p:cNvPr id="4" name="Titolo 3"/>
          <p:cNvSpPr>
            <a:spLocks noGrp="1"/>
          </p:cNvSpPr>
          <p:nvPr>
            <p:ph type="title"/>
          </p:nvPr>
        </p:nvSpPr>
        <p:spPr>
          <a:xfrm>
            <a:off x="1161757" y="322922"/>
            <a:ext cx="10515600" cy="1325563"/>
          </a:xfrm>
          <a:solidFill>
            <a:schemeClr val="bg1"/>
          </a:solidFill>
        </p:spPr>
        <p:txBody>
          <a:bodyPr/>
          <a:lstStyle/>
          <a:p>
            <a:r>
              <a:rPr lang="it-IT" dirty="0"/>
              <a:t>PM</a:t>
            </a:r>
            <a:r>
              <a:rPr lang="it-IT" baseline="-25000" dirty="0"/>
              <a:t>10</a:t>
            </a:r>
            <a:r>
              <a:rPr lang="it-IT" dirty="0"/>
              <a:t> – </a:t>
            </a:r>
            <a:r>
              <a:rPr lang="it-IT" dirty="0" err="1"/>
              <a:t>geographical</a:t>
            </a:r>
            <a:r>
              <a:rPr lang="it-IT" dirty="0"/>
              <a:t> </a:t>
            </a:r>
            <a:r>
              <a:rPr lang="it-IT" dirty="0" err="1"/>
              <a:t>exceedances</a:t>
            </a:r>
            <a:r>
              <a:rPr lang="it-IT" dirty="0"/>
              <a:t> </a:t>
            </a:r>
            <a:r>
              <a:rPr lang="it-IT" dirty="0" err="1"/>
              <a:t>distribution</a:t>
            </a:r>
            <a:r>
              <a:rPr lang="it-IT" dirty="0"/>
              <a:t> </a:t>
            </a:r>
          </a:p>
        </p:txBody>
      </p:sp>
    </p:spTree>
    <p:extLst>
      <p:ext uri="{BB962C8B-B14F-4D97-AF65-F5344CB8AC3E}">
        <p14:creationId xmlns:p14="http://schemas.microsoft.com/office/powerpoint/2010/main" val="283255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5"/>
          <p:cNvSpPr>
            <a:spLocks noGrp="1"/>
          </p:cNvSpPr>
          <p:nvPr>
            <p:ph type="title"/>
          </p:nvPr>
        </p:nvSpPr>
        <p:spPr>
          <a:xfrm>
            <a:off x="1981200" y="-88"/>
            <a:ext cx="8229600" cy="1143000"/>
          </a:xfrm>
        </p:spPr>
        <p:txBody>
          <a:bodyPr>
            <a:normAutofit/>
          </a:bodyPr>
          <a:lstStyle/>
          <a:p>
            <a:r>
              <a:rPr lang="en-GB" sz="2400" dirty="0"/>
              <a:t>Main Po Valley features</a:t>
            </a:r>
            <a:endParaRPr lang="it-IT" sz="2400" dirty="0"/>
          </a:p>
        </p:txBody>
      </p:sp>
      <p:sp>
        <p:nvSpPr>
          <p:cNvPr id="7" name="Segnaposto contenuto 6"/>
          <p:cNvSpPr>
            <a:spLocks noGrp="1"/>
          </p:cNvSpPr>
          <p:nvPr>
            <p:ph sz="half" idx="4294967295"/>
          </p:nvPr>
        </p:nvSpPr>
        <p:spPr>
          <a:xfrm>
            <a:off x="1524000" y="915790"/>
            <a:ext cx="8362950" cy="3089275"/>
          </a:xfrm>
        </p:spPr>
        <p:txBody>
          <a:bodyPr>
            <a:normAutofit/>
          </a:bodyPr>
          <a:lstStyle/>
          <a:p>
            <a:r>
              <a:rPr lang="en-GB" sz="2000" dirty="0"/>
              <a:t>47000 km², 20,000,000 inhabitants</a:t>
            </a:r>
          </a:p>
          <a:p>
            <a:r>
              <a:rPr lang="en-GB" sz="2000" dirty="0"/>
              <a:t>Two main large urban agglomeration</a:t>
            </a:r>
          </a:p>
          <a:p>
            <a:pPr lvl="1"/>
            <a:r>
              <a:rPr lang="en-GB" sz="2000" dirty="0"/>
              <a:t>Milan + 106 small town surroundings: </a:t>
            </a:r>
            <a:r>
              <a:rPr lang="it-IT" sz="2000" dirty="0"/>
              <a:t>3,593,025 </a:t>
            </a:r>
            <a:endParaRPr lang="en-GB" sz="2000" dirty="0"/>
          </a:p>
          <a:p>
            <a:pPr lvl="1"/>
            <a:r>
              <a:rPr lang="en-GB" sz="2000" dirty="0"/>
              <a:t>Turin + 31 small town surroundings:  1.555.778</a:t>
            </a:r>
          </a:p>
          <a:p>
            <a:r>
              <a:rPr lang="en-GB" sz="2000" dirty="0"/>
              <a:t>8 medium sized urban agglomeration (260,000 – 600,000 inhabitants; 600 – 1500 </a:t>
            </a:r>
            <a:r>
              <a:rPr lang="en-GB" sz="2000" dirty="0" err="1"/>
              <a:t>inh</a:t>
            </a:r>
            <a:r>
              <a:rPr lang="en-GB" sz="2000" dirty="0"/>
              <a:t>/km²)</a:t>
            </a:r>
          </a:p>
          <a:p>
            <a:r>
              <a:rPr lang="en-GB" sz="2000" dirty="0"/>
              <a:t> Overall high population density</a:t>
            </a:r>
          </a:p>
          <a:p>
            <a:r>
              <a:rPr lang="en-GB" sz="2000" dirty="0"/>
              <a:t>Large arable land and permanent crops</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788775"/>
            <a:ext cx="5718208" cy="3125022"/>
          </a:xfrm>
          <a:prstGeom prst="rect">
            <a:avLst/>
          </a:prstGeom>
        </p:spPr>
      </p:pic>
      <p:grpSp>
        <p:nvGrpSpPr>
          <p:cNvPr id="22" name="Gruppo 21"/>
          <p:cNvGrpSpPr/>
          <p:nvPr/>
        </p:nvGrpSpPr>
        <p:grpSpPr>
          <a:xfrm>
            <a:off x="7536160" y="3846573"/>
            <a:ext cx="4180738" cy="2375491"/>
            <a:chOff x="6012160" y="3846572"/>
            <a:chExt cx="4180738" cy="2375491"/>
          </a:xfrm>
        </p:grpSpPr>
        <p:sp>
          <p:nvSpPr>
            <p:cNvPr id="6" name="Rettangolo 5"/>
            <p:cNvSpPr/>
            <p:nvPr/>
          </p:nvSpPr>
          <p:spPr>
            <a:xfrm>
              <a:off x="6035532" y="3846572"/>
              <a:ext cx="432048" cy="37598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6012160" y="4465143"/>
              <a:ext cx="432048" cy="37598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6018584" y="5141246"/>
              <a:ext cx="432048" cy="375986"/>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6034654" y="5830676"/>
              <a:ext cx="432048" cy="375986"/>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6617702" y="3852570"/>
              <a:ext cx="3217950" cy="369332"/>
            </a:xfrm>
            <a:prstGeom prst="rect">
              <a:avLst/>
            </a:prstGeom>
            <a:noFill/>
          </p:spPr>
          <p:txBody>
            <a:bodyPr wrap="square" rtlCol="0">
              <a:spAutoFit/>
            </a:bodyPr>
            <a:lstStyle/>
            <a:p>
              <a:r>
                <a:rPr lang="en-GB"/>
                <a:t>Artificial areas</a:t>
              </a:r>
            </a:p>
          </p:txBody>
        </p:sp>
        <p:sp>
          <p:nvSpPr>
            <p:cNvPr id="13" name="CasellaDiTesto 12"/>
            <p:cNvSpPr txBox="1"/>
            <p:nvPr/>
          </p:nvSpPr>
          <p:spPr>
            <a:xfrm>
              <a:off x="6660232" y="4358818"/>
              <a:ext cx="2304256" cy="646331"/>
            </a:xfrm>
            <a:prstGeom prst="rect">
              <a:avLst/>
            </a:prstGeom>
            <a:noFill/>
          </p:spPr>
          <p:txBody>
            <a:bodyPr wrap="square" rtlCol="0">
              <a:spAutoFit/>
            </a:bodyPr>
            <a:lstStyle/>
            <a:p>
              <a:r>
                <a:rPr lang="en-GB"/>
                <a:t>Arable land and permanent crops</a:t>
              </a:r>
            </a:p>
          </p:txBody>
        </p:sp>
        <p:sp>
          <p:nvSpPr>
            <p:cNvPr id="14" name="CasellaDiTesto 13"/>
            <p:cNvSpPr txBox="1"/>
            <p:nvPr/>
          </p:nvSpPr>
          <p:spPr>
            <a:xfrm>
              <a:off x="6660232" y="5178457"/>
              <a:ext cx="3532666" cy="369332"/>
            </a:xfrm>
            <a:prstGeom prst="rect">
              <a:avLst/>
            </a:prstGeom>
            <a:noFill/>
          </p:spPr>
          <p:txBody>
            <a:bodyPr wrap="square" rtlCol="0">
              <a:spAutoFit/>
            </a:bodyPr>
            <a:lstStyle/>
            <a:p>
              <a:r>
                <a:rPr lang="en-GB"/>
                <a:t>pasture and mosaic</a:t>
              </a:r>
            </a:p>
          </p:txBody>
        </p:sp>
        <p:sp>
          <p:nvSpPr>
            <p:cNvPr id="15" name="CasellaDiTesto 14"/>
            <p:cNvSpPr txBox="1"/>
            <p:nvPr/>
          </p:nvSpPr>
          <p:spPr>
            <a:xfrm>
              <a:off x="6660232" y="5852731"/>
              <a:ext cx="3532666" cy="369332"/>
            </a:xfrm>
            <a:prstGeom prst="rect">
              <a:avLst/>
            </a:prstGeom>
            <a:noFill/>
          </p:spPr>
          <p:txBody>
            <a:bodyPr wrap="square" rtlCol="0">
              <a:spAutoFit/>
            </a:bodyPr>
            <a:lstStyle/>
            <a:p>
              <a:r>
                <a:rPr lang="en-GB"/>
                <a:t>Forest land seminatural</a:t>
              </a:r>
            </a:p>
          </p:txBody>
        </p:sp>
      </p:grpSp>
    </p:spTree>
    <p:extLst>
      <p:ext uri="{BB962C8B-B14F-4D97-AF65-F5344CB8AC3E}">
        <p14:creationId xmlns:p14="http://schemas.microsoft.com/office/powerpoint/2010/main" val="3886124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75519" y="5208750"/>
            <a:ext cx="4315449" cy="164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5119" y="2132856"/>
            <a:ext cx="4817432" cy="472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2135560" y="836712"/>
            <a:ext cx="8229600" cy="1143000"/>
          </a:xfrm>
        </p:spPr>
        <p:txBody>
          <a:bodyPr>
            <a:normAutofit/>
          </a:bodyPr>
          <a:lstStyle/>
          <a:p>
            <a:r>
              <a:rPr lang="en-US" dirty="0"/>
              <a:t>Typical wind pattern by month in the Po Valley and comparison with European 10 m wind speed averages</a:t>
            </a:r>
            <a:endParaRPr lang="it-IT" dirty="0"/>
          </a:p>
        </p:txBody>
      </p:sp>
      <p:pic>
        <p:nvPicPr>
          <p:cNvPr id="9" name="Picture 2" descr="ecmwf_ff10m__yea03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9973" y="2132857"/>
            <a:ext cx="4338416" cy="307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5"/>
          <p:cNvGrpSpPr/>
          <p:nvPr/>
        </p:nvGrpSpPr>
        <p:grpSpPr>
          <a:xfrm>
            <a:off x="1524000" y="0"/>
            <a:ext cx="9144000" cy="764704"/>
            <a:chOff x="0" y="0"/>
            <a:chExt cx="9144000" cy="764704"/>
          </a:xfrm>
        </p:grpSpPr>
        <p:grpSp>
          <p:nvGrpSpPr>
            <p:cNvPr id="7" name="Group 4"/>
            <p:cNvGrpSpPr>
              <a:grpSpLocks/>
            </p:cNvGrpSpPr>
            <p:nvPr/>
          </p:nvGrpSpPr>
          <p:grpSpPr bwMode="auto">
            <a:xfrm>
              <a:off x="0" y="76200"/>
              <a:ext cx="2454856" cy="688504"/>
              <a:chOff x="0" y="48"/>
              <a:chExt cx="2929" cy="816"/>
            </a:xfrm>
          </p:grpSpPr>
          <p:pic>
            <p:nvPicPr>
              <p:cNvPr id="10" name="Picture 5" descr="logo Col apat"/>
              <p:cNvPicPr>
                <a:picLocks noChangeAspect="1" noChangeArrowheads="1"/>
              </p:cNvPicPr>
              <p:nvPr/>
            </p:nvPicPr>
            <p:blipFill>
              <a:blip r:embed="rId6" cstate="print"/>
              <a:srcRect/>
              <a:stretch>
                <a:fillRect/>
              </a:stretch>
            </p:blipFill>
            <p:spPr bwMode="auto">
              <a:xfrm>
                <a:off x="0" y="48"/>
                <a:ext cx="816" cy="816"/>
              </a:xfrm>
              <a:prstGeom prst="rect">
                <a:avLst/>
              </a:prstGeom>
              <a:noFill/>
              <a:ln w="9525">
                <a:noFill/>
                <a:miter lim="800000"/>
                <a:headEnd/>
                <a:tailEnd/>
              </a:ln>
            </p:spPr>
          </p:pic>
          <p:sp>
            <p:nvSpPr>
              <p:cNvPr id="11" name="Text Box 6"/>
              <p:cNvSpPr txBox="1">
                <a:spLocks noChangeArrowheads="1"/>
              </p:cNvSpPr>
              <p:nvPr/>
            </p:nvSpPr>
            <p:spPr bwMode="auto">
              <a:xfrm>
                <a:off x="765" y="84"/>
                <a:ext cx="2164" cy="481"/>
              </a:xfrm>
              <a:prstGeom prst="rect">
                <a:avLst/>
              </a:prstGeom>
              <a:noFill/>
              <a:ln w="9525">
                <a:noFill/>
                <a:miter lim="800000"/>
                <a:headEnd/>
                <a:tailEnd/>
              </a:ln>
            </p:spPr>
            <p:txBody>
              <a:bodyPr wrap="none">
                <a:spAutoFit/>
              </a:bodyPr>
              <a:lstStyle/>
              <a:p>
                <a:pPr>
                  <a:lnSpc>
                    <a:spcPct val="85000"/>
                  </a:lnSpc>
                </a:pPr>
                <a:r>
                  <a:rPr lang="it-IT" sz="800" b="1" dirty="0">
                    <a:latin typeface="Times New Roman" pitchFamily="18" charset="0"/>
                  </a:rPr>
                  <a:t>ISPRA</a:t>
                </a:r>
              </a:p>
              <a:p>
                <a:pPr>
                  <a:lnSpc>
                    <a:spcPct val="85000"/>
                  </a:lnSpc>
                </a:pPr>
                <a:r>
                  <a:rPr lang="en-US" sz="800" dirty="0">
                    <a:latin typeface="Times New Roman" pitchFamily="18" charset="0"/>
                  </a:rPr>
                  <a:t>Italian National Institute for </a:t>
                </a:r>
              </a:p>
              <a:p>
                <a:pPr>
                  <a:lnSpc>
                    <a:spcPct val="85000"/>
                  </a:lnSpc>
                </a:pPr>
                <a:r>
                  <a:rPr lang="en-US" sz="800" dirty="0">
                    <a:latin typeface="Times New Roman" pitchFamily="18" charset="0"/>
                  </a:rPr>
                  <a:t>Environmental Protection and Research</a:t>
                </a:r>
              </a:p>
            </p:txBody>
          </p:sp>
        </p:grpSp>
        <p:pic>
          <p:nvPicPr>
            <p:cNvPr id="8" name="Picture 2"/>
            <p:cNvPicPr>
              <a:picLocks noChangeAspect="1" noChangeArrowheads="1"/>
            </p:cNvPicPr>
            <p:nvPr/>
          </p:nvPicPr>
          <p:blipFill>
            <a:blip r:embed="rId7" cstate="print"/>
            <a:srcRect/>
            <a:stretch>
              <a:fillRect/>
            </a:stretch>
          </p:blipFill>
          <p:spPr bwMode="auto">
            <a:xfrm>
              <a:off x="7952889" y="0"/>
              <a:ext cx="1191111" cy="720000"/>
            </a:xfrm>
            <a:prstGeom prst="rect">
              <a:avLst/>
            </a:prstGeom>
            <a:noFill/>
            <a:ln w="9525">
              <a:noFill/>
              <a:miter lim="800000"/>
              <a:headEnd/>
              <a:tailEnd/>
            </a:ln>
          </p:spPr>
        </p:pic>
      </p:grpSp>
    </p:spTree>
    <p:extLst>
      <p:ext uri="{BB962C8B-B14F-4D97-AF65-F5344CB8AC3E}">
        <p14:creationId xmlns:p14="http://schemas.microsoft.com/office/powerpoint/2010/main" val="4033371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660296"/>
            <a:ext cx="8229600" cy="1143000"/>
          </a:xfrm>
        </p:spPr>
        <p:txBody>
          <a:bodyPr>
            <a:normAutofit fontScale="90000"/>
          </a:bodyPr>
          <a:lstStyle/>
          <a:p>
            <a:r>
              <a:rPr lang="en-US" dirty="0"/>
              <a:t>Mean seasonal </a:t>
            </a:r>
            <a:r>
              <a:rPr lang="en-US" dirty="0" err="1"/>
              <a:t>hPBL</a:t>
            </a:r>
            <a:r>
              <a:rPr lang="en-US" dirty="0"/>
              <a:t> calculated as average of the hourly estimates of the mixed layer and stable boundary layer thickness </a:t>
            </a:r>
            <a:br>
              <a:rPr lang="en-US" dirty="0"/>
            </a:br>
            <a:r>
              <a:rPr lang="en-US" dirty="0"/>
              <a:t>(during diurnal and nocturnal hours, respectively)</a:t>
            </a:r>
            <a:endParaRPr lang="it-IT"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465" y="2741183"/>
            <a:ext cx="5921890" cy="38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6854" y="2240834"/>
            <a:ext cx="3960069" cy="193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847528" y="6550224"/>
            <a:ext cx="6588224" cy="307777"/>
          </a:xfrm>
          <a:prstGeom prst="rect">
            <a:avLst/>
          </a:prstGeom>
        </p:spPr>
        <p:txBody>
          <a:bodyPr wrap="square">
            <a:spAutoFit/>
          </a:bodyPr>
          <a:lstStyle/>
          <a:p>
            <a:r>
              <a:rPr lang="it-IT" sz="1400" dirty="0" err="1"/>
              <a:t>Ricciardelli</a:t>
            </a:r>
            <a:r>
              <a:rPr lang="it-IT" sz="1400" dirty="0"/>
              <a:t> I, Bacco D, </a:t>
            </a:r>
            <a:r>
              <a:rPr lang="it-IT" sz="1400" dirty="0" err="1"/>
              <a:t>rinaldi</a:t>
            </a:r>
            <a:r>
              <a:rPr lang="it-IT" sz="1400" dirty="0"/>
              <a:t> M </a:t>
            </a:r>
            <a:r>
              <a:rPr lang="it-IT" sz="1400" dirty="0" err="1"/>
              <a:t>et</a:t>
            </a:r>
            <a:r>
              <a:rPr lang="it-IT" sz="1400" dirty="0"/>
              <a:t> al. Atmospheric Environment 152 (2017) 418-430</a:t>
            </a:r>
          </a:p>
        </p:txBody>
      </p:sp>
    </p:spTree>
    <p:extLst>
      <p:ext uri="{BB962C8B-B14F-4D97-AF65-F5344CB8AC3E}">
        <p14:creationId xmlns:p14="http://schemas.microsoft.com/office/powerpoint/2010/main" val="202882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935760" y="1268761"/>
            <a:ext cx="4104456" cy="646331"/>
          </a:xfrm>
          <a:prstGeom prst="rect">
            <a:avLst/>
          </a:prstGeom>
          <a:solidFill>
            <a:srgbClr val="FFFF00"/>
          </a:solidFill>
        </p:spPr>
        <p:txBody>
          <a:bodyPr wrap="square" rtlCol="0">
            <a:spAutoFit/>
          </a:bodyPr>
          <a:lstStyle/>
          <a:p>
            <a:pPr algn="ctr"/>
            <a:r>
              <a:rPr lang="it-IT" b="1" dirty="0"/>
              <a:t>Network </a:t>
            </a:r>
            <a:r>
              <a:rPr lang="it-IT" b="1" dirty="0" err="1"/>
              <a:t>of</a:t>
            </a:r>
            <a:r>
              <a:rPr lang="it-IT" b="1" dirty="0"/>
              <a:t> </a:t>
            </a:r>
            <a:r>
              <a:rPr lang="it-IT" b="1" dirty="0" err="1"/>
              <a:t>national</a:t>
            </a:r>
            <a:r>
              <a:rPr lang="it-IT" b="1" dirty="0"/>
              <a:t> and </a:t>
            </a:r>
            <a:r>
              <a:rPr lang="it-IT" b="1" dirty="0" err="1"/>
              <a:t>regional</a:t>
            </a:r>
            <a:r>
              <a:rPr lang="it-IT" b="1" dirty="0"/>
              <a:t> </a:t>
            </a:r>
            <a:r>
              <a:rPr lang="it-IT" b="1" dirty="0" err="1"/>
              <a:t>bodies</a:t>
            </a:r>
            <a:endParaRPr lang="it-IT" b="1" dirty="0"/>
          </a:p>
          <a:p>
            <a:pPr algn="ctr"/>
            <a:r>
              <a:rPr lang="it-IT" b="1" dirty="0"/>
              <a:t>(art. 20 D. </a:t>
            </a:r>
            <a:r>
              <a:rPr lang="it-IT" b="1" dirty="0" err="1"/>
              <a:t>lgs</a:t>
            </a:r>
            <a:r>
              <a:rPr lang="it-IT" b="1" dirty="0"/>
              <a:t> 155/2010)</a:t>
            </a:r>
          </a:p>
        </p:txBody>
      </p:sp>
      <p:sp>
        <p:nvSpPr>
          <p:cNvPr id="7" name="Rettangolo 6"/>
          <p:cNvSpPr/>
          <p:nvPr/>
        </p:nvSpPr>
        <p:spPr>
          <a:xfrm>
            <a:off x="3791744" y="550422"/>
            <a:ext cx="4572000" cy="646331"/>
          </a:xfrm>
          <a:prstGeom prst="rect">
            <a:avLst/>
          </a:prstGeom>
          <a:solidFill>
            <a:srgbClr val="002060"/>
          </a:solidFill>
        </p:spPr>
        <p:txBody>
          <a:bodyPr>
            <a:spAutoFit/>
          </a:bodyPr>
          <a:lstStyle/>
          <a:p>
            <a:pPr lvl="0" algn="ctr">
              <a:spcBef>
                <a:spcPct val="0"/>
              </a:spcBef>
            </a:pPr>
            <a:r>
              <a:rPr lang="it-IT" b="1" dirty="0" err="1">
                <a:solidFill>
                  <a:srgbClr val="FFFF99"/>
                </a:solidFill>
              </a:rPr>
              <a:t>D.Lgs</a:t>
            </a:r>
            <a:r>
              <a:rPr lang="it-IT" b="1" dirty="0">
                <a:solidFill>
                  <a:srgbClr val="FFFF99"/>
                </a:solidFill>
              </a:rPr>
              <a:t> 155/2010 </a:t>
            </a:r>
            <a:r>
              <a:rPr lang="it-IT" b="1" dirty="0" err="1">
                <a:solidFill>
                  <a:srgbClr val="FFFF99"/>
                </a:solidFill>
              </a:rPr>
              <a:t>transposition</a:t>
            </a:r>
            <a:r>
              <a:rPr lang="it-IT" b="1" dirty="0">
                <a:solidFill>
                  <a:srgbClr val="FFFF99"/>
                </a:solidFill>
              </a:rPr>
              <a:t> </a:t>
            </a:r>
            <a:r>
              <a:rPr lang="it-IT" b="1" dirty="0" err="1">
                <a:solidFill>
                  <a:srgbClr val="FFFF99"/>
                </a:solidFill>
              </a:rPr>
              <a:t>directives</a:t>
            </a:r>
            <a:r>
              <a:rPr lang="it-IT" b="1" dirty="0">
                <a:solidFill>
                  <a:srgbClr val="FFFF99"/>
                </a:solidFill>
              </a:rPr>
              <a:t> 2008/50/EC – 2004/107/EC</a:t>
            </a:r>
          </a:p>
        </p:txBody>
      </p:sp>
      <p:sp>
        <p:nvSpPr>
          <p:cNvPr id="8" name="CasellaDiTesto 7"/>
          <p:cNvSpPr txBox="1"/>
          <p:nvPr/>
        </p:nvSpPr>
        <p:spPr>
          <a:xfrm>
            <a:off x="1237957" y="2060848"/>
            <a:ext cx="9551963" cy="3693319"/>
          </a:xfrm>
          <a:prstGeom prst="rect">
            <a:avLst/>
          </a:prstGeom>
          <a:noFill/>
        </p:spPr>
        <p:txBody>
          <a:bodyPr wrap="square" rtlCol="0">
            <a:spAutoFit/>
          </a:bodyPr>
          <a:lstStyle/>
          <a:p>
            <a:r>
              <a:rPr lang="en-US" b="1" dirty="0"/>
              <a:t>Ministry of environment</a:t>
            </a:r>
          </a:p>
          <a:p>
            <a:r>
              <a:rPr lang="en-US" b="1" dirty="0"/>
              <a:t>Ministry of Health</a:t>
            </a:r>
          </a:p>
          <a:p>
            <a:r>
              <a:rPr lang="en-US" b="1" dirty="0"/>
              <a:t>Regional competent authorities (19 regions and two autonomous provinces)</a:t>
            </a:r>
          </a:p>
          <a:p>
            <a:r>
              <a:rPr lang="en-US" b="1" dirty="0"/>
              <a:t>National association of Italian Municipalities</a:t>
            </a:r>
          </a:p>
          <a:p>
            <a:r>
              <a:rPr lang="en-US" b="1" dirty="0"/>
              <a:t>National association of Italian Provinces</a:t>
            </a:r>
          </a:p>
          <a:p>
            <a:endParaRPr lang="en-US" b="1" dirty="0"/>
          </a:p>
          <a:p>
            <a:r>
              <a:rPr lang="en-US" b="1" i="1" dirty="0">
                <a:hlinkClick r:id="rId2"/>
              </a:rPr>
              <a:t>technical-scientific institution</a:t>
            </a:r>
            <a:r>
              <a:rPr lang="en-US" b="1" dirty="0"/>
              <a:t>:</a:t>
            </a:r>
          </a:p>
          <a:p>
            <a:r>
              <a:rPr lang="en-US" b="1" dirty="0">
                <a:solidFill>
                  <a:srgbClr val="CC0000"/>
                </a:solidFill>
              </a:rPr>
              <a:t>National System for Environmental Protection (ISPRA and 21 Territorial Environmental Protection Agencies (ARPA / APPA)</a:t>
            </a:r>
          </a:p>
          <a:p>
            <a:r>
              <a:rPr lang="en-US" b="1" dirty="0"/>
              <a:t>Italian National Agency for New Technologies, Energy and Sustainable Economic Development</a:t>
            </a:r>
          </a:p>
          <a:p>
            <a:r>
              <a:rPr lang="en-US" b="1" dirty="0"/>
              <a:t>Italian National Institute for Health</a:t>
            </a:r>
          </a:p>
          <a:p>
            <a:r>
              <a:rPr lang="en-US" b="1" dirty="0"/>
              <a:t>National Research Council</a:t>
            </a:r>
          </a:p>
          <a:p>
            <a:pPr>
              <a:buFontTx/>
              <a:buChar char="-"/>
            </a:pPr>
            <a:endParaRPr lang="en-US" b="1" dirty="0"/>
          </a:p>
        </p:txBody>
      </p:sp>
    </p:spTree>
    <p:extLst>
      <p:ext uri="{BB962C8B-B14F-4D97-AF65-F5344CB8AC3E}">
        <p14:creationId xmlns:p14="http://schemas.microsoft.com/office/powerpoint/2010/main" val="1209774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r>
              <a:rPr lang="it-IT" sz="2000" dirty="0">
                <a:latin typeface="Arial" pitchFamily="34" charset="0"/>
                <a:ea typeface="Times" pitchFamily="18" charset="0"/>
                <a:cs typeface="Arial" pitchFamily="34" charset="0"/>
              </a:rPr>
              <a:t>Emilia-Romagna (2003 – 2019).  </a:t>
            </a:r>
            <a:r>
              <a:rPr lang="it-IT" sz="2000" dirty="0" err="1">
                <a:latin typeface="Arial" pitchFamily="34" charset="0"/>
                <a:ea typeface="Times" pitchFamily="18" charset="0"/>
                <a:cs typeface="Arial" pitchFamily="34" charset="0"/>
              </a:rPr>
              <a:t>Cold</a:t>
            </a:r>
            <a:r>
              <a:rPr lang="it-IT" sz="2000" dirty="0">
                <a:latin typeface="Arial" pitchFamily="34" charset="0"/>
                <a:ea typeface="Times" pitchFamily="18" charset="0"/>
                <a:cs typeface="Arial" pitchFamily="34" charset="0"/>
              </a:rPr>
              <a:t> season </a:t>
            </a:r>
            <a:r>
              <a:rPr lang="it-IT" sz="2000" dirty="0" err="1">
                <a:latin typeface="Arial" pitchFamily="34" charset="0"/>
                <a:cs typeface="Arial" pitchFamily="34" charset="0"/>
              </a:rPr>
              <a:t>critical</a:t>
            </a:r>
            <a:r>
              <a:rPr lang="it-IT" sz="2000" dirty="0">
                <a:latin typeface="Arial" pitchFamily="34" charset="0"/>
                <a:cs typeface="Arial" pitchFamily="34" charset="0"/>
              </a:rPr>
              <a:t> </a:t>
            </a:r>
            <a:r>
              <a:rPr lang="it-IT" sz="2000" dirty="0" err="1">
                <a:latin typeface="Arial" pitchFamily="34" charset="0"/>
                <a:cs typeface="Arial" pitchFamily="34" charset="0"/>
              </a:rPr>
              <a:t>days</a:t>
            </a:r>
            <a:r>
              <a:rPr lang="it-IT" sz="2000" dirty="0">
                <a:latin typeface="Arial" pitchFamily="34" charset="0"/>
                <a:cs typeface="Arial" pitchFamily="34" charset="0"/>
              </a:rPr>
              <a:t> for PM</a:t>
            </a:r>
            <a:r>
              <a:rPr lang="it-IT" sz="2000" baseline="-25000" dirty="0">
                <a:latin typeface="Arial" pitchFamily="34" charset="0"/>
                <a:cs typeface="Arial" pitchFamily="34" charset="0"/>
              </a:rPr>
              <a:t>10</a:t>
            </a:r>
            <a:r>
              <a:rPr lang="it-IT" sz="2000" dirty="0">
                <a:latin typeface="Arial" pitchFamily="34" charset="0"/>
                <a:cs typeface="Arial" pitchFamily="34" charset="0"/>
              </a:rPr>
              <a:t> </a:t>
            </a:r>
            <a:r>
              <a:rPr lang="it-IT" sz="2000" dirty="0" err="1">
                <a:latin typeface="Arial" pitchFamily="34" charset="0"/>
                <a:cs typeface="Arial" pitchFamily="34" charset="0"/>
              </a:rPr>
              <a:t>exceedances</a:t>
            </a:r>
            <a:endParaRPr lang="it-IT" sz="2000" dirty="0">
              <a:latin typeface="Arial" pitchFamily="34" charset="0"/>
              <a:cs typeface="Arial" pitchFamily="34" charset="0"/>
            </a:endParaRPr>
          </a:p>
        </p:txBody>
      </p:sp>
      <p:sp>
        <p:nvSpPr>
          <p:cNvPr id="3" name="Segnaposto contenuto 2"/>
          <p:cNvSpPr>
            <a:spLocks noGrp="1"/>
          </p:cNvSpPr>
          <p:nvPr>
            <p:ph idx="1"/>
          </p:nvPr>
        </p:nvSpPr>
        <p:spPr/>
        <p:txBody>
          <a:bodyPr/>
          <a:lstStyle/>
          <a:p>
            <a:endParaRPr lang="en-GB"/>
          </a:p>
        </p:txBody>
      </p:sp>
      <p:pic>
        <p:nvPicPr>
          <p:cNvPr id="4" name="Immagine 3" descr="critER.n.gg.critici.PM10.2003-2019.win.png"/>
          <p:cNvPicPr>
            <a:picLocks noChangeAspect="1"/>
          </p:cNvPicPr>
          <p:nvPr/>
        </p:nvPicPr>
        <p:blipFill>
          <a:blip r:embed="rId3" cstate="print"/>
          <a:stretch>
            <a:fillRect/>
          </a:stretch>
        </p:blipFill>
        <p:spPr>
          <a:xfrm>
            <a:off x="3242944" y="1970373"/>
            <a:ext cx="5760000" cy="3838714"/>
          </a:xfrm>
          <a:prstGeom prst="rect">
            <a:avLst/>
          </a:prstGeom>
        </p:spPr>
      </p:pic>
      <p:sp>
        <p:nvSpPr>
          <p:cNvPr id="5121" name="Rectangle 1"/>
          <p:cNvSpPr>
            <a:spLocks noChangeArrowheads="1"/>
          </p:cNvSpPr>
          <p:nvPr/>
        </p:nvSpPr>
        <p:spPr bwMode="auto">
          <a:xfrm>
            <a:off x="1648254" y="5739798"/>
            <a:ext cx="893785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dirty="0">
                <a:latin typeface="Arial" pitchFamily="34" charset="0"/>
                <a:ea typeface="Times" pitchFamily="18" charset="0"/>
                <a:cs typeface="Arial" pitchFamily="34" charset="0"/>
              </a:rPr>
              <a:t>days without rain (precipitation &lt;0.3 mm) in which the daily ventilation index, calculated as the product of the average daily mixing height and the average daily wind intensity, is less than 800 m2 / s.</a:t>
            </a:r>
            <a:endParaRPr lang="it-IT" dirty="0">
              <a:latin typeface="Arial" pitchFamily="34" charset="0"/>
              <a:cs typeface="Arial" pitchFamily="34" charset="0"/>
            </a:endParaRPr>
          </a:p>
        </p:txBody>
      </p:sp>
    </p:spTree>
    <p:extLst>
      <p:ext uri="{BB962C8B-B14F-4D97-AF65-F5344CB8AC3E}">
        <p14:creationId xmlns:p14="http://schemas.microsoft.com/office/powerpoint/2010/main" val="3492178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5"/>
          <p:cNvGrpSpPr/>
          <p:nvPr/>
        </p:nvGrpSpPr>
        <p:grpSpPr>
          <a:xfrm>
            <a:off x="5953800" y="1092875"/>
            <a:ext cx="5400000" cy="5400000"/>
            <a:chOff x="1949938" y="1458000"/>
            <a:chExt cx="5400000" cy="5400000"/>
          </a:xfrm>
        </p:grpSpPr>
        <p:pic>
          <p:nvPicPr>
            <p:cNvPr id="5" name="Immagine 4" descr="pm10_boxplot_frosinone.jpeg"/>
            <p:cNvPicPr>
              <a:picLocks noChangeAspect="1"/>
            </p:cNvPicPr>
            <p:nvPr/>
          </p:nvPicPr>
          <p:blipFill>
            <a:blip r:embed="rId2" cstate="print"/>
            <a:stretch>
              <a:fillRect/>
            </a:stretch>
          </p:blipFill>
          <p:spPr>
            <a:xfrm>
              <a:off x="1949938" y="1458000"/>
              <a:ext cx="5400000" cy="5400000"/>
            </a:xfrm>
            <a:prstGeom prst="rect">
              <a:avLst/>
            </a:prstGeom>
          </p:spPr>
        </p:pic>
        <p:sp>
          <p:nvSpPr>
            <p:cNvPr id="4" name="CasellaDiTesto 3"/>
            <p:cNvSpPr txBox="1"/>
            <p:nvPr/>
          </p:nvSpPr>
          <p:spPr>
            <a:xfrm rot="16200000">
              <a:off x="5358573" y="4991308"/>
              <a:ext cx="3456384" cy="276999"/>
            </a:xfrm>
            <a:prstGeom prst="rect">
              <a:avLst/>
            </a:prstGeom>
            <a:noFill/>
          </p:spPr>
          <p:txBody>
            <a:bodyPr wrap="square" rtlCol="0">
              <a:spAutoFit/>
            </a:bodyPr>
            <a:lstStyle/>
            <a:p>
              <a:r>
                <a:rPr lang="it-IT" sz="1200" dirty="0"/>
                <a:t>Fonte: elaborazioni ISPRA su dati ARPA LAZIO</a:t>
              </a:r>
            </a:p>
          </p:txBody>
        </p:sp>
      </p:grpSp>
      <p:sp>
        <p:nvSpPr>
          <p:cNvPr id="6" name="Titolo 5"/>
          <p:cNvSpPr>
            <a:spLocks noGrp="1"/>
          </p:cNvSpPr>
          <p:nvPr>
            <p:ph type="title"/>
          </p:nvPr>
        </p:nvSpPr>
        <p:spPr/>
        <p:txBody>
          <a:bodyPr/>
          <a:lstStyle/>
          <a:p>
            <a:r>
              <a:rPr lang="it-IT" dirty="0"/>
              <a:t>PM10 </a:t>
            </a:r>
            <a:r>
              <a:rPr lang="it-IT" dirty="0" err="1"/>
              <a:t>daily</a:t>
            </a:r>
            <a:r>
              <a:rPr lang="it-IT" dirty="0"/>
              <a:t> </a:t>
            </a:r>
            <a:r>
              <a:rPr lang="it-IT" dirty="0" err="1"/>
              <a:t>values</a:t>
            </a:r>
            <a:r>
              <a:rPr lang="it-IT" dirty="0"/>
              <a:t> by </a:t>
            </a:r>
            <a:r>
              <a:rPr lang="it-IT" dirty="0" err="1"/>
              <a:t>month</a:t>
            </a:r>
            <a:r>
              <a:rPr lang="it-IT" dirty="0"/>
              <a:t> - </a:t>
            </a:r>
            <a:r>
              <a:rPr lang="it-IT" dirty="0" err="1"/>
              <a:t>typical</a:t>
            </a:r>
            <a:r>
              <a:rPr lang="it-IT" dirty="0"/>
              <a:t> </a:t>
            </a:r>
            <a:r>
              <a:rPr lang="it-IT" dirty="0" err="1"/>
              <a:t>distribution</a:t>
            </a:r>
            <a:br>
              <a:rPr lang="it-IT" dirty="0"/>
            </a:br>
            <a:r>
              <a:rPr lang="it-IT" dirty="0"/>
              <a:t>Frosinone – Sacco Valley zone (2007 – 2016)</a:t>
            </a:r>
            <a:endParaRPr lang="en-GB" dirty="0"/>
          </a:p>
        </p:txBody>
      </p:sp>
      <p:graphicFrame>
        <p:nvGraphicFramePr>
          <p:cNvPr id="7" name="Tabella 4">
            <a:extLst>
              <a:ext uri="{FF2B5EF4-FFF2-40B4-BE49-F238E27FC236}">
                <a16:creationId xmlns:a16="http://schemas.microsoft.com/office/drawing/2014/main" id="{D8187FC3-BC4C-48EA-A121-7B4DC36D2666}"/>
              </a:ext>
            </a:extLst>
          </p:cNvPr>
          <p:cNvGraphicFramePr>
            <a:graphicFrameLocks noGrp="1"/>
          </p:cNvGraphicFramePr>
          <p:nvPr>
            <p:extLst>
              <p:ext uri="{D42A27DB-BD31-4B8C-83A1-F6EECF244321}">
                <p14:modId xmlns:p14="http://schemas.microsoft.com/office/powerpoint/2010/main" val="3081244625"/>
              </p:ext>
            </p:extLst>
          </p:nvPr>
        </p:nvGraphicFramePr>
        <p:xfrm>
          <a:off x="962873" y="2088535"/>
          <a:ext cx="4583450" cy="3408680"/>
        </p:xfrm>
        <a:graphic>
          <a:graphicData uri="http://schemas.openxmlformats.org/drawingml/2006/table">
            <a:tbl>
              <a:tblPr firstRow="1" bandRow="1">
                <a:tableStyleId>{5C22544A-7EE6-4342-B048-85BDC9FD1C3A}</a:tableStyleId>
              </a:tblPr>
              <a:tblGrid>
                <a:gridCol w="1514176">
                  <a:extLst>
                    <a:ext uri="{9D8B030D-6E8A-4147-A177-3AD203B41FA5}">
                      <a16:colId xmlns:a16="http://schemas.microsoft.com/office/drawing/2014/main" val="1709004539"/>
                    </a:ext>
                  </a:extLst>
                </a:gridCol>
                <a:gridCol w="3069274">
                  <a:extLst>
                    <a:ext uri="{9D8B030D-6E8A-4147-A177-3AD203B41FA5}">
                      <a16:colId xmlns:a16="http://schemas.microsoft.com/office/drawing/2014/main" val="220760251"/>
                    </a:ext>
                  </a:extLst>
                </a:gridCol>
              </a:tblGrid>
              <a:tr h="370840">
                <a:tc>
                  <a:txBody>
                    <a:bodyPr/>
                    <a:lstStyle/>
                    <a:p>
                      <a:r>
                        <a:rPr lang="it-IT" dirty="0" err="1"/>
                        <a:t>Inhabitants</a:t>
                      </a:r>
                      <a:endParaRPr lang="en-US" dirty="0"/>
                    </a:p>
                  </a:txBody>
                  <a:tcPr/>
                </a:tc>
                <a:tc>
                  <a:txBody>
                    <a:bodyPr/>
                    <a:lstStyle/>
                    <a:p>
                      <a:r>
                        <a:rPr lang="it-IT" dirty="0"/>
                        <a:t>627.438</a:t>
                      </a:r>
                      <a:endParaRPr lang="en-US" dirty="0"/>
                    </a:p>
                  </a:txBody>
                  <a:tcPr/>
                </a:tc>
                <a:extLst>
                  <a:ext uri="{0D108BD9-81ED-4DB2-BD59-A6C34878D82A}">
                    <a16:rowId xmlns:a16="http://schemas.microsoft.com/office/drawing/2014/main" val="1537861567"/>
                  </a:ext>
                </a:extLst>
              </a:tr>
              <a:tr h="370840">
                <a:tc>
                  <a:txBody>
                    <a:bodyPr/>
                    <a:lstStyle/>
                    <a:p>
                      <a:r>
                        <a:rPr lang="it-IT" dirty="0" err="1"/>
                        <a:t>surface</a:t>
                      </a:r>
                      <a:endParaRPr lang="en-US" dirty="0"/>
                    </a:p>
                  </a:txBody>
                  <a:tcPr/>
                </a:tc>
                <a:tc>
                  <a:txBody>
                    <a:bodyPr/>
                    <a:lstStyle/>
                    <a:p>
                      <a:r>
                        <a:rPr lang="it-IT" dirty="0"/>
                        <a:t>2976 km²</a:t>
                      </a:r>
                      <a:endParaRPr lang="en-US" dirty="0"/>
                    </a:p>
                  </a:txBody>
                  <a:tcPr/>
                </a:tc>
                <a:extLst>
                  <a:ext uri="{0D108BD9-81ED-4DB2-BD59-A6C34878D82A}">
                    <a16:rowId xmlns:a16="http://schemas.microsoft.com/office/drawing/2014/main" val="2505118981"/>
                  </a:ext>
                </a:extLst>
              </a:tr>
              <a:tr h="370840">
                <a:tc>
                  <a:txBody>
                    <a:bodyPr/>
                    <a:lstStyle/>
                    <a:p>
                      <a:r>
                        <a:rPr lang="it-IT" dirty="0" err="1"/>
                        <a:t>Population</a:t>
                      </a:r>
                      <a:r>
                        <a:rPr lang="it-IT" dirty="0"/>
                        <a:t> </a:t>
                      </a:r>
                      <a:r>
                        <a:rPr lang="it-IT" dirty="0" err="1"/>
                        <a:t>density</a:t>
                      </a:r>
                      <a:endParaRPr lang="en-US" dirty="0"/>
                    </a:p>
                  </a:txBody>
                  <a:tcPr/>
                </a:tc>
                <a:tc>
                  <a:txBody>
                    <a:bodyPr/>
                    <a:lstStyle/>
                    <a:p>
                      <a:r>
                        <a:rPr lang="it-IT" dirty="0"/>
                        <a:t>211 </a:t>
                      </a:r>
                      <a:r>
                        <a:rPr lang="it-IT" dirty="0" err="1"/>
                        <a:t>hinabitants</a:t>
                      </a:r>
                      <a:r>
                        <a:rPr lang="it-IT" dirty="0"/>
                        <a:t>/km²</a:t>
                      </a:r>
                      <a:endParaRPr lang="en-US" dirty="0"/>
                    </a:p>
                  </a:txBody>
                  <a:tcPr/>
                </a:tc>
                <a:extLst>
                  <a:ext uri="{0D108BD9-81ED-4DB2-BD59-A6C34878D82A}">
                    <a16:rowId xmlns:a16="http://schemas.microsoft.com/office/drawing/2014/main" val="1895207693"/>
                  </a:ext>
                </a:extLst>
              </a:tr>
              <a:tr h="370840">
                <a:tc>
                  <a:txBody>
                    <a:bodyPr/>
                    <a:lstStyle/>
                    <a:p>
                      <a:r>
                        <a:rPr lang="it-IT" dirty="0" err="1"/>
                        <a:t>Emissions</a:t>
                      </a:r>
                      <a:r>
                        <a:rPr lang="it-IT" dirty="0"/>
                        <a:t> PM10 (Mg/ykm²)</a:t>
                      </a:r>
                      <a:endParaRPr lang="en-US" dirty="0"/>
                    </a:p>
                  </a:txBody>
                  <a:tcPr/>
                </a:tc>
                <a:tc>
                  <a:txBody>
                    <a:bodyPr/>
                    <a:lstStyle/>
                    <a:p>
                      <a:r>
                        <a:rPr lang="it-IT" dirty="0"/>
                        <a:t>1.9</a:t>
                      </a:r>
                      <a:endParaRPr lang="en-US" dirty="0"/>
                    </a:p>
                  </a:txBody>
                  <a:tcPr/>
                </a:tc>
                <a:extLst>
                  <a:ext uri="{0D108BD9-81ED-4DB2-BD59-A6C34878D82A}">
                    <a16:rowId xmlns:a16="http://schemas.microsoft.com/office/drawing/2014/main" val="1947701556"/>
                  </a:ext>
                </a:extLst>
              </a:tr>
              <a:tr h="370840">
                <a:tc>
                  <a:txBody>
                    <a:bodyPr/>
                    <a:lstStyle/>
                    <a:p>
                      <a:r>
                        <a:rPr lang="it-IT" dirty="0"/>
                        <a:t>NO2</a:t>
                      </a:r>
                      <a:endParaRPr lang="en-US" dirty="0"/>
                    </a:p>
                  </a:txBody>
                  <a:tcPr/>
                </a:tc>
                <a:tc>
                  <a:txBody>
                    <a:bodyPr/>
                    <a:lstStyle/>
                    <a:p>
                      <a:r>
                        <a:rPr lang="it-IT" dirty="0"/>
                        <a:t>3.3</a:t>
                      </a:r>
                      <a:endParaRPr lang="en-US" dirty="0"/>
                    </a:p>
                  </a:txBody>
                  <a:tcPr/>
                </a:tc>
                <a:extLst>
                  <a:ext uri="{0D108BD9-81ED-4DB2-BD59-A6C34878D82A}">
                    <a16:rowId xmlns:a16="http://schemas.microsoft.com/office/drawing/2014/main" val="3297522298"/>
                  </a:ext>
                </a:extLst>
              </a:tr>
              <a:tr h="370840">
                <a:tc>
                  <a:txBody>
                    <a:bodyPr/>
                    <a:lstStyle/>
                    <a:p>
                      <a:r>
                        <a:rPr lang="it-IT" dirty="0"/>
                        <a:t>SO2</a:t>
                      </a:r>
                      <a:endParaRPr lang="en-US" dirty="0"/>
                    </a:p>
                  </a:txBody>
                  <a:tcPr/>
                </a:tc>
                <a:tc>
                  <a:txBody>
                    <a:bodyPr/>
                    <a:lstStyle/>
                    <a:p>
                      <a:r>
                        <a:rPr lang="it-IT" dirty="0"/>
                        <a:t>0.23</a:t>
                      </a:r>
                      <a:endParaRPr lang="en-US" dirty="0"/>
                    </a:p>
                  </a:txBody>
                  <a:tcPr/>
                </a:tc>
                <a:extLst>
                  <a:ext uri="{0D108BD9-81ED-4DB2-BD59-A6C34878D82A}">
                    <a16:rowId xmlns:a16="http://schemas.microsoft.com/office/drawing/2014/main" val="3430072122"/>
                  </a:ext>
                </a:extLst>
              </a:tr>
              <a:tr h="370840">
                <a:tc>
                  <a:txBody>
                    <a:bodyPr/>
                    <a:lstStyle/>
                    <a:p>
                      <a:r>
                        <a:rPr lang="it-IT" dirty="0"/>
                        <a:t>CO</a:t>
                      </a:r>
                      <a:endParaRPr lang="en-US" dirty="0"/>
                    </a:p>
                  </a:txBody>
                  <a:tcPr/>
                </a:tc>
                <a:tc>
                  <a:txBody>
                    <a:bodyPr/>
                    <a:lstStyle/>
                    <a:p>
                      <a:r>
                        <a:rPr lang="it-IT" dirty="0"/>
                        <a:t>12.4</a:t>
                      </a:r>
                      <a:endParaRPr lang="en-US" dirty="0"/>
                    </a:p>
                  </a:txBody>
                  <a:tcPr/>
                </a:tc>
                <a:extLst>
                  <a:ext uri="{0D108BD9-81ED-4DB2-BD59-A6C34878D82A}">
                    <a16:rowId xmlns:a16="http://schemas.microsoft.com/office/drawing/2014/main" val="3941321322"/>
                  </a:ext>
                </a:extLst>
              </a:tr>
            </a:tbl>
          </a:graphicData>
        </a:graphic>
      </p:graphicFrame>
    </p:spTree>
    <p:extLst>
      <p:ext uri="{BB962C8B-B14F-4D97-AF65-F5344CB8AC3E}">
        <p14:creationId xmlns:p14="http://schemas.microsoft.com/office/powerpoint/2010/main" val="1973063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5"/>
          <p:cNvGrpSpPr/>
          <p:nvPr/>
        </p:nvGrpSpPr>
        <p:grpSpPr>
          <a:xfrm>
            <a:off x="6615450" y="1133041"/>
            <a:ext cx="5400000" cy="5435680"/>
            <a:chOff x="1877228" y="1422320"/>
            <a:chExt cx="5400000" cy="5435680"/>
          </a:xfrm>
        </p:grpSpPr>
        <p:pic>
          <p:nvPicPr>
            <p:cNvPr id="8" name="Immagine 7" descr="pm10_boxplot_roma.jpeg"/>
            <p:cNvPicPr>
              <a:picLocks noChangeAspect="1"/>
            </p:cNvPicPr>
            <p:nvPr/>
          </p:nvPicPr>
          <p:blipFill>
            <a:blip r:embed="rId2" cstate="print"/>
            <a:stretch>
              <a:fillRect/>
            </a:stretch>
          </p:blipFill>
          <p:spPr>
            <a:xfrm>
              <a:off x="1877228" y="1422320"/>
              <a:ext cx="5400000" cy="5400000"/>
            </a:xfrm>
            <a:prstGeom prst="rect">
              <a:avLst/>
            </a:prstGeom>
          </p:spPr>
        </p:pic>
        <p:sp>
          <p:nvSpPr>
            <p:cNvPr id="9" name="CasellaDiTesto 8"/>
            <p:cNvSpPr txBox="1"/>
            <p:nvPr/>
          </p:nvSpPr>
          <p:spPr>
            <a:xfrm rot="16200000">
              <a:off x="5358573" y="4991308"/>
              <a:ext cx="3456384" cy="276999"/>
            </a:xfrm>
            <a:prstGeom prst="rect">
              <a:avLst/>
            </a:prstGeom>
            <a:noFill/>
          </p:spPr>
          <p:txBody>
            <a:bodyPr wrap="square" rtlCol="0">
              <a:spAutoFit/>
            </a:bodyPr>
            <a:lstStyle/>
            <a:p>
              <a:r>
                <a:rPr lang="it-IT" sz="1200" dirty="0"/>
                <a:t>Fonte: elaborazioni ISPRA su dati ARPA LAZIO</a:t>
              </a:r>
            </a:p>
          </p:txBody>
        </p:sp>
      </p:grpSp>
      <p:sp>
        <p:nvSpPr>
          <p:cNvPr id="6" name="Titolo 5"/>
          <p:cNvSpPr>
            <a:spLocks noGrp="1"/>
          </p:cNvSpPr>
          <p:nvPr>
            <p:ph type="title"/>
          </p:nvPr>
        </p:nvSpPr>
        <p:spPr>
          <a:solidFill>
            <a:schemeClr val="bg1"/>
          </a:solidFill>
        </p:spPr>
        <p:txBody>
          <a:bodyPr/>
          <a:lstStyle/>
          <a:p>
            <a:r>
              <a:rPr lang="it-IT" dirty="0"/>
              <a:t>PM10 </a:t>
            </a:r>
            <a:r>
              <a:rPr lang="it-IT" dirty="0" err="1"/>
              <a:t>daily</a:t>
            </a:r>
            <a:r>
              <a:rPr lang="it-IT" dirty="0"/>
              <a:t> </a:t>
            </a:r>
            <a:r>
              <a:rPr lang="it-IT" dirty="0" err="1"/>
              <a:t>values</a:t>
            </a:r>
            <a:r>
              <a:rPr lang="it-IT" dirty="0"/>
              <a:t> by </a:t>
            </a:r>
            <a:r>
              <a:rPr lang="it-IT" dirty="0" err="1"/>
              <a:t>month</a:t>
            </a:r>
            <a:r>
              <a:rPr lang="it-IT" dirty="0"/>
              <a:t> - </a:t>
            </a:r>
            <a:r>
              <a:rPr lang="it-IT" dirty="0" err="1"/>
              <a:t>typical</a:t>
            </a:r>
            <a:r>
              <a:rPr lang="it-IT" dirty="0"/>
              <a:t> </a:t>
            </a:r>
            <a:r>
              <a:rPr lang="it-IT" dirty="0" err="1"/>
              <a:t>distribution</a:t>
            </a:r>
            <a:br>
              <a:rPr lang="it-IT" dirty="0"/>
            </a:br>
            <a:r>
              <a:rPr lang="it-IT" dirty="0"/>
              <a:t>Rome agglomerate zone (2007 – 2016)</a:t>
            </a:r>
            <a:endParaRPr lang="en-GB" dirty="0"/>
          </a:p>
        </p:txBody>
      </p:sp>
      <p:graphicFrame>
        <p:nvGraphicFramePr>
          <p:cNvPr id="4" name="Tabella 4">
            <a:extLst>
              <a:ext uri="{FF2B5EF4-FFF2-40B4-BE49-F238E27FC236}">
                <a16:creationId xmlns:a16="http://schemas.microsoft.com/office/drawing/2014/main" id="{A1D4CECA-9AA0-43F3-B0FD-DB6AD83FC677}"/>
              </a:ext>
            </a:extLst>
          </p:cNvPr>
          <p:cNvGraphicFramePr>
            <a:graphicFrameLocks noGrp="1"/>
          </p:cNvGraphicFramePr>
          <p:nvPr>
            <p:extLst>
              <p:ext uri="{D42A27DB-BD31-4B8C-83A1-F6EECF244321}">
                <p14:modId xmlns:p14="http://schemas.microsoft.com/office/powerpoint/2010/main" val="2898176410"/>
              </p:ext>
            </p:extLst>
          </p:nvPr>
        </p:nvGraphicFramePr>
        <p:xfrm>
          <a:off x="1435100" y="2809443"/>
          <a:ext cx="4559300" cy="3391420"/>
        </p:xfrm>
        <a:graphic>
          <a:graphicData uri="http://schemas.openxmlformats.org/drawingml/2006/table">
            <a:tbl>
              <a:tblPr firstRow="1" bandRow="1">
                <a:tableStyleId>{5C22544A-7EE6-4342-B048-85BDC9FD1C3A}</a:tableStyleId>
              </a:tblPr>
              <a:tblGrid>
                <a:gridCol w="1506198">
                  <a:extLst>
                    <a:ext uri="{9D8B030D-6E8A-4147-A177-3AD203B41FA5}">
                      <a16:colId xmlns:a16="http://schemas.microsoft.com/office/drawing/2014/main" val="1709004539"/>
                    </a:ext>
                  </a:extLst>
                </a:gridCol>
                <a:gridCol w="3053102">
                  <a:extLst>
                    <a:ext uri="{9D8B030D-6E8A-4147-A177-3AD203B41FA5}">
                      <a16:colId xmlns:a16="http://schemas.microsoft.com/office/drawing/2014/main" val="220760251"/>
                    </a:ext>
                  </a:extLst>
                </a:gridCol>
              </a:tblGrid>
              <a:tr h="367388">
                <a:tc>
                  <a:txBody>
                    <a:bodyPr/>
                    <a:lstStyle/>
                    <a:p>
                      <a:r>
                        <a:rPr lang="it-IT" dirty="0" err="1"/>
                        <a:t>Inhabitants</a:t>
                      </a:r>
                      <a:endParaRPr lang="en-US" dirty="0"/>
                    </a:p>
                  </a:txBody>
                  <a:tcPr/>
                </a:tc>
                <a:tc>
                  <a:txBody>
                    <a:bodyPr/>
                    <a:lstStyle/>
                    <a:p>
                      <a:r>
                        <a:rPr lang="it-IT" dirty="0"/>
                        <a:t>3.514.210</a:t>
                      </a:r>
                      <a:endParaRPr lang="en-US" dirty="0"/>
                    </a:p>
                  </a:txBody>
                  <a:tcPr/>
                </a:tc>
                <a:extLst>
                  <a:ext uri="{0D108BD9-81ED-4DB2-BD59-A6C34878D82A}">
                    <a16:rowId xmlns:a16="http://schemas.microsoft.com/office/drawing/2014/main" val="1537861567"/>
                  </a:ext>
                </a:extLst>
              </a:tr>
              <a:tr h="367388">
                <a:tc>
                  <a:txBody>
                    <a:bodyPr/>
                    <a:lstStyle/>
                    <a:p>
                      <a:r>
                        <a:rPr lang="it-IT" dirty="0" err="1"/>
                        <a:t>surface</a:t>
                      </a:r>
                      <a:endParaRPr lang="en-US" dirty="0"/>
                    </a:p>
                  </a:txBody>
                  <a:tcPr/>
                </a:tc>
                <a:tc>
                  <a:txBody>
                    <a:bodyPr/>
                    <a:lstStyle/>
                    <a:p>
                      <a:r>
                        <a:rPr lang="it-IT" dirty="0"/>
                        <a:t>2272 km²</a:t>
                      </a:r>
                      <a:endParaRPr lang="en-US" dirty="0"/>
                    </a:p>
                  </a:txBody>
                  <a:tcPr/>
                </a:tc>
                <a:extLst>
                  <a:ext uri="{0D108BD9-81ED-4DB2-BD59-A6C34878D82A}">
                    <a16:rowId xmlns:a16="http://schemas.microsoft.com/office/drawing/2014/main" val="2505118981"/>
                  </a:ext>
                </a:extLst>
              </a:tr>
              <a:tr h="634122">
                <a:tc>
                  <a:txBody>
                    <a:bodyPr/>
                    <a:lstStyle/>
                    <a:p>
                      <a:r>
                        <a:rPr lang="it-IT" dirty="0" err="1"/>
                        <a:t>Population</a:t>
                      </a:r>
                      <a:r>
                        <a:rPr lang="it-IT" dirty="0"/>
                        <a:t> </a:t>
                      </a:r>
                      <a:r>
                        <a:rPr lang="it-IT" dirty="0" err="1"/>
                        <a:t>density</a:t>
                      </a:r>
                      <a:endParaRPr lang="en-US" dirty="0"/>
                    </a:p>
                  </a:txBody>
                  <a:tcPr/>
                </a:tc>
                <a:tc>
                  <a:txBody>
                    <a:bodyPr/>
                    <a:lstStyle/>
                    <a:p>
                      <a:r>
                        <a:rPr lang="it-IT" dirty="0"/>
                        <a:t>1546 </a:t>
                      </a:r>
                      <a:r>
                        <a:rPr lang="it-IT" dirty="0" err="1"/>
                        <a:t>hinabitants</a:t>
                      </a:r>
                      <a:r>
                        <a:rPr lang="it-IT" dirty="0"/>
                        <a:t>/km²</a:t>
                      </a:r>
                      <a:endParaRPr lang="en-US" dirty="0"/>
                    </a:p>
                  </a:txBody>
                  <a:tcPr/>
                </a:tc>
                <a:extLst>
                  <a:ext uri="{0D108BD9-81ED-4DB2-BD59-A6C34878D82A}">
                    <a16:rowId xmlns:a16="http://schemas.microsoft.com/office/drawing/2014/main" val="1895207693"/>
                  </a:ext>
                </a:extLst>
              </a:tr>
              <a:tr h="905889">
                <a:tc>
                  <a:txBody>
                    <a:bodyPr/>
                    <a:lstStyle/>
                    <a:p>
                      <a:r>
                        <a:rPr lang="it-IT" dirty="0" err="1"/>
                        <a:t>Emissions</a:t>
                      </a:r>
                      <a:r>
                        <a:rPr lang="it-IT" dirty="0"/>
                        <a:t> PM10 (Mg/ykm²)</a:t>
                      </a:r>
                      <a:endParaRPr lang="en-US" dirty="0"/>
                    </a:p>
                  </a:txBody>
                  <a:tcPr/>
                </a:tc>
                <a:tc>
                  <a:txBody>
                    <a:bodyPr/>
                    <a:lstStyle/>
                    <a:p>
                      <a:r>
                        <a:rPr lang="it-IT" dirty="0"/>
                        <a:t>4.1</a:t>
                      </a:r>
                      <a:endParaRPr lang="en-US" dirty="0"/>
                    </a:p>
                  </a:txBody>
                  <a:tcPr/>
                </a:tc>
                <a:extLst>
                  <a:ext uri="{0D108BD9-81ED-4DB2-BD59-A6C34878D82A}">
                    <a16:rowId xmlns:a16="http://schemas.microsoft.com/office/drawing/2014/main" val="1947701556"/>
                  </a:ext>
                </a:extLst>
              </a:tr>
              <a:tr h="367388">
                <a:tc>
                  <a:txBody>
                    <a:bodyPr/>
                    <a:lstStyle/>
                    <a:p>
                      <a:r>
                        <a:rPr lang="it-IT" dirty="0"/>
                        <a:t>NO2</a:t>
                      </a:r>
                      <a:endParaRPr lang="en-US" dirty="0"/>
                    </a:p>
                  </a:txBody>
                  <a:tcPr/>
                </a:tc>
                <a:tc>
                  <a:txBody>
                    <a:bodyPr/>
                    <a:lstStyle/>
                    <a:p>
                      <a:r>
                        <a:rPr lang="it-IT" dirty="0"/>
                        <a:t>12.1</a:t>
                      </a:r>
                      <a:endParaRPr lang="en-US" dirty="0"/>
                    </a:p>
                  </a:txBody>
                  <a:tcPr/>
                </a:tc>
                <a:extLst>
                  <a:ext uri="{0D108BD9-81ED-4DB2-BD59-A6C34878D82A}">
                    <a16:rowId xmlns:a16="http://schemas.microsoft.com/office/drawing/2014/main" val="3297522298"/>
                  </a:ext>
                </a:extLst>
              </a:tr>
              <a:tr h="367388">
                <a:tc>
                  <a:txBody>
                    <a:bodyPr/>
                    <a:lstStyle/>
                    <a:p>
                      <a:r>
                        <a:rPr lang="it-IT" dirty="0"/>
                        <a:t>SO2</a:t>
                      </a:r>
                      <a:endParaRPr lang="en-US" dirty="0"/>
                    </a:p>
                  </a:txBody>
                  <a:tcPr/>
                </a:tc>
                <a:tc>
                  <a:txBody>
                    <a:bodyPr/>
                    <a:lstStyle/>
                    <a:p>
                      <a:r>
                        <a:rPr lang="it-IT" dirty="0"/>
                        <a:t>0.6</a:t>
                      </a:r>
                      <a:endParaRPr lang="en-US" dirty="0"/>
                    </a:p>
                  </a:txBody>
                  <a:tcPr/>
                </a:tc>
                <a:extLst>
                  <a:ext uri="{0D108BD9-81ED-4DB2-BD59-A6C34878D82A}">
                    <a16:rowId xmlns:a16="http://schemas.microsoft.com/office/drawing/2014/main" val="3430072122"/>
                  </a:ext>
                </a:extLst>
              </a:tr>
              <a:tr h="367388">
                <a:tc>
                  <a:txBody>
                    <a:bodyPr/>
                    <a:lstStyle/>
                    <a:p>
                      <a:r>
                        <a:rPr lang="it-IT" dirty="0"/>
                        <a:t>CO</a:t>
                      </a:r>
                      <a:endParaRPr lang="en-US" dirty="0"/>
                    </a:p>
                  </a:txBody>
                  <a:tcPr/>
                </a:tc>
                <a:tc>
                  <a:txBody>
                    <a:bodyPr/>
                    <a:lstStyle/>
                    <a:p>
                      <a:r>
                        <a:rPr lang="it-IT" dirty="0"/>
                        <a:t>19.5</a:t>
                      </a:r>
                      <a:endParaRPr lang="en-US" dirty="0"/>
                    </a:p>
                  </a:txBody>
                  <a:tcPr/>
                </a:tc>
                <a:extLst>
                  <a:ext uri="{0D108BD9-81ED-4DB2-BD59-A6C34878D82A}">
                    <a16:rowId xmlns:a16="http://schemas.microsoft.com/office/drawing/2014/main" val="3941321322"/>
                  </a:ext>
                </a:extLst>
              </a:tr>
            </a:tbl>
          </a:graphicData>
        </a:graphic>
      </p:graphicFrame>
    </p:spTree>
    <p:extLst>
      <p:ext uri="{BB962C8B-B14F-4D97-AF65-F5344CB8AC3E}">
        <p14:creationId xmlns:p14="http://schemas.microsoft.com/office/powerpoint/2010/main" val="502047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838200" y="196313"/>
            <a:ext cx="10515600" cy="1325563"/>
          </a:xfrm>
        </p:spPr>
        <p:txBody>
          <a:bodyPr/>
          <a:lstStyle/>
          <a:p>
            <a:r>
              <a:rPr lang="it-IT" dirty="0"/>
              <a:t>PM10 </a:t>
            </a:r>
            <a:r>
              <a:rPr lang="it-IT" dirty="0" err="1"/>
              <a:t>daily</a:t>
            </a:r>
            <a:r>
              <a:rPr lang="it-IT" dirty="0"/>
              <a:t> </a:t>
            </a:r>
            <a:r>
              <a:rPr lang="it-IT" dirty="0" err="1"/>
              <a:t>values</a:t>
            </a:r>
            <a:r>
              <a:rPr lang="it-IT" dirty="0"/>
              <a:t> by </a:t>
            </a:r>
            <a:r>
              <a:rPr lang="it-IT" dirty="0" err="1"/>
              <a:t>month</a:t>
            </a:r>
            <a:r>
              <a:rPr lang="it-IT" dirty="0"/>
              <a:t> - </a:t>
            </a:r>
            <a:r>
              <a:rPr lang="it-IT" dirty="0" err="1"/>
              <a:t>typical</a:t>
            </a:r>
            <a:r>
              <a:rPr lang="it-IT" dirty="0"/>
              <a:t> </a:t>
            </a:r>
            <a:r>
              <a:rPr lang="it-IT" dirty="0" err="1"/>
              <a:t>distribution</a:t>
            </a:r>
            <a:br>
              <a:rPr lang="it-IT" dirty="0"/>
            </a:br>
            <a:r>
              <a:rPr lang="it-IT" dirty="0"/>
              <a:t>Civitavecchia – </a:t>
            </a:r>
            <a:r>
              <a:rPr lang="it-IT" dirty="0" err="1"/>
              <a:t>coastal</a:t>
            </a:r>
            <a:r>
              <a:rPr lang="it-IT" dirty="0"/>
              <a:t> </a:t>
            </a:r>
            <a:r>
              <a:rPr lang="it-IT" dirty="0" err="1"/>
              <a:t>town</a:t>
            </a:r>
            <a:r>
              <a:rPr lang="it-IT" dirty="0"/>
              <a:t> zone (2007 – 2016)</a:t>
            </a:r>
            <a:endParaRPr lang="en-GB" dirty="0"/>
          </a:p>
        </p:txBody>
      </p:sp>
      <p:pic>
        <p:nvPicPr>
          <p:cNvPr id="10" name="Immagine 9" descr="civitavecchia.jpeg"/>
          <p:cNvPicPr>
            <a:picLocks noChangeAspect="1"/>
          </p:cNvPicPr>
          <p:nvPr/>
        </p:nvPicPr>
        <p:blipFill>
          <a:blip r:embed="rId2" cstate="print"/>
          <a:stretch>
            <a:fillRect/>
          </a:stretch>
        </p:blipFill>
        <p:spPr>
          <a:xfrm>
            <a:off x="5384457" y="1141446"/>
            <a:ext cx="5400000" cy="5400000"/>
          </a:xfrm>
          <a:prstGeom prst="rect">
            <a:avLst/>
          </a:prstGeom>
        </p:spPr>
      </p:pic>
      <p:graphicFrame>
        <p:nvGraphicFramePr>
          <p:cNvPr id="4" name="Tabella 4">
            <a:extLst>
              <a:ext uri="{FF2B5EF4-FFF2-40B4-BE49-F238E27FC236}">
                <a16:creationId xmlns:a16="http://schemas.microsoft.com/office/drawing/2014/main" id="{80A0A651-1005-4789-8069-175585110615}"/>
              </a:ext>
            </a:extLst>
          </p:cNvPr>
          <p:cNvGraphicFramePr>
            <a:graphicFrameLocks noGrp="1"/>
          </p:cNvGraphicFramePr>
          <p:nvPr>
            <p:extLst>
              <p:ext uri="{D42A27DB-BD31-4B8C-83A1-F6EECF244321}">
                <p14:modId xmlns:p14="http://schemas.microsoft.com/office/powerpoint/2010/main" val="3851816348"/>
              </p:ext>
            </p:extLst>
          </p:nvPr>
        </p:nvGraphicFramePr>
        <p:xfrm>
          <a:off x="549728" y="2137106"/>
          <a:ext cx="4094843" cy="3134360"/>
        </p:xfrm>
        <a:graphic>
          <a:graphicData uri="http://schemas.openxmlformats.org/drawingml/2006/table">
            <a:tbl>
              <a:tblPr firstRow="1" bandRow="1">
                <a:tableStyleId>{5C22544A-7EE6-4342-B048-85BDC9FD1C3A}</a:tableStyleId>
              </a:tblPr>
              <a:tblGrid>
                <a:gridCol w="1739203">
                  <a:extLst>
                    <a:ext uri="{9D8B030D-6E8A-4147-A177-3AD203B41FA5}">
                      <a16:colId xmlns:a16="http://schemas.microsoft.com/office/drawing/2014/main" val="1709004539"/>
                    </a:ext>
                  </a:extLst>
                </a:gridCol>
                <a:gridCol w="2355640">
                  <a:extLst>
                    <a:ext uri="{9D8B030D-6E8A-4147-A177-3AD203B41FA5}">
                      <a16:colId xmlns:a16="http://schemas.microsoft.com/office/drawing/2014/main" val="220760251"/>
                    </a:ext>
                  </a:extLst>
                </a:gridCol>
              </a:tblGrid>
              <a:tr h="370840">
                <a:tc>
                  <a:txBody>
                    <a:bodyPr/>
                    <a:lstStyle/>
                    <a:p>
                      <a:r>
                        <a:rPr lang="it-IT" dirty="0" err="1"/>
                        <a:t>Inhabitants</a:t>
                      </a:r>
                      <a:endParaRPr lang="en-US" dirty="0"/>
                    </a:p>
                  </a:txBody>
                  <a:tcPr/>
                </a:tc>
                <a:tc>
                  <a:txBody>
                    <a:bodyPr/>
                    <a:lstStyle/>
                    <a:p>
                      <a:r>
                        <a:rPr lang="it-IT" dirty="0"/>
                        <a:t>1.196.305</a:t>
                      </a:r>
                      <a:endParaRPr lang="en-US" dirty="0"/>
                    </a:p>
                  </a:txBody>
                  <a:tcPr/>
                </a:tc>
                <a:extLst>
                  <a:ext uri="{0D108BD9-81ED-4DB2-BD59-A6C34878D82A}">
                    <a16:rowId xmlns:a16="http://schemas.microsoft.com/office/drawing/2014/main" val="1537861567"/>
                  </a:ext>
                </a:extLst>
              </a:tr>
              <a:tr h="370840">
                <a:tc>
                  <a:txBody>
                    <a:bodyPr/>
                    <a:lstStyle/>
                    <a:p>
                      <a:r>
                        <a:rPr lang="it-IT" dirty="0" err="1"/>
                        <a:t>surface</a:t>
                      </a:r>
                      <a:endParaRPr lang="en-US" dirty="0"/>
                    </a:p>
                  </a:txBody>
                  <a:tcPr/>
                </a:tc>
                <a:tc>
                  <a:txBody>
                    <a:bodyPr/>
                    <a:lstStyle/>
                    <a:p>
                      <a:r>
                        <a:rPr lang="it-IT" dirty="0"/>
                        <a:t>4958 km²</a:t>
                      </a:r>
                      <a:endParaRPr lang="en-US" dirty="0"/>
                    </a:p>
                  </a:txBody>
                  <a:tcPr/>
                </a:tc>
                <a:extLst>
                  <a:ext uri="{0D108BD9-81ED-4DB2-BD59-A6C34878D82A}">
                    <a16:rowId xmlns:a16="http://schemas.microsoft.com/office/drawing/2014/main" val="2505118981"/>
                  </a:ext>
                </a:extLst>
              </a:tr>
              <a:tr h="370840">
                <a:tc>
                  <a:txBody>
                    <a:bodyPr/>
                    <a:lstStyle/>
                    <a:p>
                      <a:r>
                        <a:rPr lang="it-IT" dirty="0" err="1"/>
                        <a:t>Population</a:t>
                      </a:r>
                      <a:r>
                        <a:rPr lang="it-IT" dirty="0"/>
                        <a:t> </a:t>
                      </a:r>
                      <a:r>
                        <a:rPr lang="it-IT" dirty="0" err="1"/>
                        <a:t>density</a:t>
                      </a:r>
                      <a:endParaRPr lang="en-US" dirty="0"/>
                    </a:p>
                  </a:txBody>
                  <a:tcPr/>
                </a:tc>
                <a:tc>
                  <a:txBody>
                    <a:bodyPr/>
                    <a:lstStyle/>
                    <a:p>
                      <a:r>
                        <a:rPr lang="it-IT" dirty="0"/>
                        <a:t>241 </a:t>
                      </a:r>
                      <a:r>
                        <a:rPr lang="it-IT" dirty="0" err="1"/>
                        <a:t>hinabitants</a:t>
                      </a:r>
                      <a:r>
                        <a:rPr lang="it-IT" dirty="0"/>
                        <a:t>/km²</a:t>
                      </a:r>
                      <a:endParaRPr lang="en-US" dirty="0"/>
                    </a:p>
                  </a:txBody>
                  <a:tcPr/>
                </a:tc>
                <a:extLst>
                  <a:ext uri="{0D108BD9-81ED-4DB2-BD59-A6C34878D82A}">
                    <a16:rowId xmlns:a16="http://schemas.microsoft.com/office/drawing/2014/main" val="1895207693"/>
                  </a:ext>
                </a:extLst>
              </a:tr>
              <a:tr h="370840">
                <a:tc>
                  <a:txBody>
                    <a:bodyPr/>
                    <a:lstStyle/>
                    <a:p>
                      <a:r>
                        <a:rPr lang="it-IT" dirty="0" err="1"/>
                        <a:t>Emissions</a:t>
                      </a:r>
                      <a:r>
                        <a:rPr lang="it-IT" dirty="0"/>
                        <a:t> PM10 (Mg/ykm²)</a:t>
                      </a:r>
                      <a:endParaRPr lang="en-US" dirty="0"/>
                    </a:p>
                  </a:txBody>
                  <a:tcPr/>
                </a:tc>
                <a:tc>
                  <a:txBody>
                    <a:bodyPr/>
                    <a:lstStyle/>
                    <a:p>
                      <a:r>
                        <a:rPr lang="it-IT" dirty="0"/>
                        <a:t>1.4</a:t>
                      </a:r>
                      <a:endParaRPr lang="en-US" dirty="0"/>
                    </a:p>
                  </a:txBody>
                  <a:tcPr/>
                </a:tc>
                <a:extLst>
                  <a:ext uri="{0D108BD9-81ED-4DB2-BD59-A6C34878D82A}">
                    <a16:rowId xmlns:a16="http://schemas.microsoft.com/office/drawing/2014/main" val="1947701556"/>
                  </a:ext>
                </a:extLst>
              </a:tr>
              <a:tr h="370840">
                <a:tc>
                  <a:txBody>
                    <a:bodyPr/>
                    <a:lstStyle/>
                    <a:p>
                      <a:r>
                        <a:rPr lang="it-IT" dirty="0"/>
                        <a:t>NO2</a:t>
                      </a:r>
                      <a:endParaRPr lang="en-US" dirty="0"/>
                    </a:p>
                  </a:txBody>
                  <a:tcPr/>
                </a:tc>
                <a:tc>
                  <a:txBody>
                    <a:bodyPr/>
                    <a:lstStyle/>
                    <a:p>
                      <a:r>
                        <a:rPr lang="it-IT" dirty="0"/>
                        <a:t>3.2</a:t>
                      </a:r>
                      <a:endParaRPr lang="en-US" dirty="0"/>
                    </a:p>
                  </a:txBody>
                  <a:tcPr/>
                </a:tc>
                <a:extLst>
                  <a:ext uri="{0D108BD9-81ED-4DB2-BD59-A6C34878D82A}">
                    <a16:rowId xmlns:a16="http://schemas.microsoft.com/office/drawing/2014/main" val="3297522298"/>
                  </a:ext>
                </a:extLst>
              </a:tr>
              <a:tr h="370840">
                <a:tc>
                  <a:txBody>
                    <a:bodyPr/>
                    <a:lstStyle/>
                    <a:p>
                      <a:r>
                        <a:rPr lang="it-IT" dirty="0"/>
                        <a:t>SO2</a:t>
                      </a:r>
                      <a:endParaRPr lang="en-US" dirty="0"/>
                    </a:p>
                  </a:txBody>
                  <a:tcPr/>
                </a:tc>
                <a:tc>
                  <a:txBody>
                    <a:bodyPr/>
                    <a:lstStyle/>
                    <a:p>
                      <a:r>
                        <a:rPr lang="it-IT" dirty="0"/>
                        <a:t>0.55</a:t>
                      </a:r>
                      <a:endParaRPr lang="en-US" dirty="0"/>
                    </a:p>
                  </a:txBody>
                  <a:tcPr/>
                </a:tc>
                <a:extLst>
                  <a:ext uri="{0D108BD9-81ED-4DB2-BD59-A6C34878D82A}">
                    <a16:rowId xmlns:a16="http://schemas.microsoft.com/office/drawing/2014/main" val="3430072122"/>
                  </a:ext>
                </a:extLst>
              </a:tr>
              <a:tr h="370840">
                <a:tc>
                  <a:txBody>
                    <a:bodyPr/>
                    <a:lstStyle/>
                    <a:p>
                      <a:r>
                        <a:rPr lang="it-IT" dirty="0"/>
                        <a:t>CO</a:t>
                      </a:r>
                      <a:endParaRPr lang="en-US" dirty="0"/>
                    </a:p>
                  </a:txBody>
                  <a:tcPr/>
                </a:tc>
                <a:tc>
                  <a:txBody>
                    <a:bodyPr/>
                    <a:lstStyle/>
                    <a:p>
                      <a:r>
                        <a:rPr lang="it-IT" dirty="0"/>
                        <a:t>9.2</a:t>
                      </a:r>
                      <a:endParaRPr lang="en-US" dirty="0"/>
                    </a:p>
                  </a:txBody>
                  <a:tcPr/>
                </a:tc>
                <a:extLst>
                  <a:ext uri="{0D108BD9-81ED-4DB2-BD59-A6C34878D82A}">
                    <a16:rowId xmlns:a16="http://schemas.microsoft.com/office/drawing/2014/main" val="3941321322"/>
                  </a:ext>
                </a:extLst>
              </a:tr>
            </a:tbl>
          </a:graphicData>
        </a:graphic>
      </p:graphicFrame>
    </p:spTree>
    <p:extLst>
      <p:ext uri="{BB962C8B-B14F-4D97-AF65-F5344CB8AC3E}">
        <p14:creationId xmlns:p14="http://schemas.microsoft.com/office/powerpoint/2010/main" val="4043108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normAutofit fontScale="90000"/>
          </a:bodyPr>
          <a:lstStyle/>
          <a:p>
            <a:r>
              <a:rPr lang="it-IT" sz="2800" dirty="0"/>
              <a:t>COMMISSION STAFF WORKING PAPER </a:t>
            </a:r>
            <a:r>
              <a:rPr lang="en-US" sz="2800" dirty="0"/>
              <a:t>establishing guidelines for demonstration and subtraction of exceedances attributable to  natural sources under the Directive 2008/50/EC on ambient air quality and cleaner air  for Europe (EU  - 2011)</a:t>
            </a:r>
            <a:endParaRPr lang="it-IT" sz="2800" b="1" dirty="0"/>
          </a:p>
        </p:txBody>
      </p:sp>
      <p:sp>
        <p:nvSpPr>
          <p:cNvPr id="3" name="Segnaposto contenuto 2"/>
          <p:cNvSpPr>
            <a:spLocks noGrp="1"/>
          </p:cNvSpPr>
          <p:nvPr>
            <p:ph idx="1"/>
          </p:nvPr>
        </p:nvSpPr>
        <p:spPr>
          <a:xfrm>
            <a:off x="838200" y="1825625"/>
            <a:ext cx="7489874" cy="4351338"/>
          </a:xfrm>
        </p:spPr>
        <p:txBody>
          <a:bodyPr/>
          <a:lstStyle/>
          <a:p>
            <a:pPr marL="457200" indent="-457200" algn="just">
              <a:buFont typeface="+mj-lt"/>
              <a:buAutoNum type="arabicPeriod"/>
            </a:pPr>
            <a:r>
              <a:rPr lang="en-GB" dirty="0"/>
              <a:t>Identifying Saharan dust outbreak episodes;</a:t>
            </a:r>
          </a:p>
          <a:p>
            <a:pPr marL="457200" indent="-457200" algn="just">
              <a:buFont typeface="+mj-lt"/>
              <a:buAutoNum type="arabicPeriod"/>
            </a:pPr>
            <a:r>
              <a:rPr lang="en-GB" dirty="0"/>
              <a:t>selection of regional background reference stations;</a:t>
            </a:r>
          </a:p>
          <a:p>
            <a:pPr marL="457200" indent="-457200" algn="just">
              <a:buFont typeface="+mj-lt"/>
              <a:buAutoNum type="arabicPeriod"/>
            </a:pPr>
            <a:r>
              <a:rPr lang="en-GB" dirty="0"/>
              <a:t>quantifying Saharan dust contribution in reference stations and daily PM</a:t>
            </a:r>
            <a:r>
              <a:rPr lang="en-GB" baseline="-25000" dirty="0"/>
              <a:t>10</a:t>
            </a:r>
            <a:r>
              <a:rPr lang="en-GB" dirty="0"/>
              <a:t> concentration in stations belonging to regional zones in exceedance;</a:t>
            </a:r>
          </a:p>
          <a:p>
            <a:pPr marL="457200" indent="-457200" algn="just">
              <a:buFont typeface="+mj-lt"/>
              <a:buAutoNum type="arabicPeriod"/>
            </a:pPr>
            <a:r>
              <a:rPr lang="en-GB" dirty="0"/>
              <a:t>subtraction of exceedances attributable to natural sources under the Directive 2008/50/EC.</a:t>
            </a:r>
          </a:p>
          <a:p>
            <a:pPr marL="457200" indent="-457200">
              <a:buFont typeface="+mj-lt"/>
              <a:buAutoNum type="arabicPeriod"/>
            </a:pPr>
            <a:endParaRPr lang="en-GB" dirty="0"/>
          </a:p>
        </p:txBody>
      </p:sp>
      <p:pic>
        <p:nvPicPr>
          <p:cNvPr id="6" name="Immagine 5" descr="DUST.jpg"/>
          <p:cNvPicPr>
            <a:picLocks noChangeAspect="1"/>
          </p:cNvPicPr>
          <p:nvPr/>
        </p:nvPicPr>
        <p:blipFill>
          <a:blip r:embed="rId3"/>
          <a:stretch>
            <a:fillRect/>
          </a:stretch>
        </p:blipFill>
        <p:spPr>
          <a:xfrm>
            <a:off x="8572207" y="2462094"/>
            <a:ext cx="2958059" cy="2218544"/>
          </a:xfrm>
          <a:prstGeom prst="rect">
            <a:avLst/>
          </a:prstGeom>
        </p:spPr>
      </p:pic>
    </p:spTree>
    <p:extLst>
      <p:ext uri="{BB962C8B-B14F-4D97-AF65-F5344CB8AC3E}">
        <p14:creationId xmlns:p14="http://schemas.microsoft.com/office/powerpoint/2010/main" val="28755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normAutofit/>
          </a:bodyPr>
          <a:lstStyle/>
          <a:p>
            <a:r>
              <a:rPr lang="en-GB" sz="2800" b="1" dirty="0"/>
              <a:t>Identifying Saharan dust outbreak episodes</a:t>
            </a:r>
            <a:endParaRPr lang="it-IT" sz="2800" b="1" dirty="0"/>
          </a:p>
        </p:txBody>
      </p:sp>
      <p:sp>
        <p:nvSpPr>
          <p:cNvPr id="4" name="Segnaposto testo 3">
            <a:extLst>
              <a:ext uri="{FF2B5EF4-FFF2-40B4-BE49-F238E27FC236}">
                <a16:creationId xmlns:a16="http://schemas.microsoft.com/office/drawing/2014/main" id="{E1956D03-59D8-4827-81F9-36809742084A}"/>
              </a:ext>
            </a:extLst>
          </p:cNvPr>
          <p:cNvSpPr>
            <a:spLocks noGrp="1"/>
          </p:cNvSpPr>
          <p:nvPr>
            <p:ph type="body" idx="1"/>
          </p:nvPr>
        </p:nvSpPr>
        <p:spPr>
          <a:xfrm>
            <a:off x="890589" y="2510897"/>
            <a:ext cx="5157787" cy="823912"/>
          </a:xfrm>
        </p:spPr>
        <p:txBody>
          <a:bodyPr>
            <a:noAutofit/>
          </a:bodyPr>
          <a:lstStyle/>
          <a:p>
            <a:pPr>
              <a:spcBef>
                <a:spcPts val="0"/>
              </a:spcBef>
            </a:pPr>
            <a:r>
              <a:rPr lang="en-US" sz="2000" dirty="0"/>
              <a:t>WMO – North Africa, middle  Est, Europe Regional Center</a:t>
            </a:r>
          </a:p>
          <a:p>
            <a:pPr>
              <a:spcBef>
                <a:spcPts val="0"/>
              </a:spcBef>
            </a:pPr>
            <a:r>
              <a:rPr lang="en-US" sz="2000" dirty="0"/>
              <a:t>Sand and dust storm warning advisory and assessment System</a:t>
            </a:r>
          </a:p>
          <a:p>
            <a:pPr>
              <a:spcBef>
                <a:spcPts val="0"/>
              </a:spcBef>
            </a:pPr>
            <a:r>
              <a:rPr lang="en-US" sz="2000" dirty="0"/>
              <a:t>Barcelona Dust Forecast center</a:t>
            </a:r>
          </a:p>
        </p:txBody>
      </p:sp>
      <p:sp>
        <p:nvSpPr>
          <p:cNvPr id="3" name="Segnaposto contenuto 2">
            <a:extLst>
              <a:ext uri="{FF2B5EF4-FFF2-40B4-BE49-F238E27FC236}">
                <a16:creationId xmlns:a16="http://schemas.microsoft.com/office/drawing/2014/main" id="{55BFBCFD-33A4-4E3C-BFB5-25DFA0D4AA71}"/>
              </a:ext>
            </a:extLst>
          </p:cNvPr>
          <p:cNvSpPr>
            <a:spLocks noGrp="1"/>
          </p:cNvSpPr>
          <p:nvPr>
            <p:ph sz="half" idx="2"/>
          </p:nvPr>
        </p:nvSpPr>
        <p:spPr>
          <a:xfrm>
            <a:off x="822855" y="3755722"/>
            <a:ext cx="5157787" cy="2253192"/>
          </a:xfrm>
        </p:spPr>
        <p:txBody>
          <a:bodyPr>
            <a:normAutofit lnSpcReduction="10000"/>
          </a:bodyPr>
          <a:lstStyle/>
          <a:p>
            <a:r>
              <a:rPr lang="en-US" sz="2400" dirty="0"/>
              <a:t>NMMB/MONARCH (</a:t>
            </a:r>
            <a:r>
              <a:rPr lang="en-US" sz="2400" dirty="0" err="1"/>
              <a:t>già</a:t>
            </a:r>
            <a:r>
              <a:rPr lang="en-US" sz="2400" dirty="0"/>
              <a:t> NMMB/BSC-Dust) (Pérez et al., 2011; </a:t>
            </a:r>
            <a:r>
              <a:rPr lang="en-US" sz="2400" dirty="0" err="1"/>
              <a:t>Haustein</a:t>
            </a:r>
            <a:r>
              <a:rPr lang="en-US" sz="2400" dirty="0"/>
              <a:t> et al., 2012) </a:t>
            </a:r>
          </a:p>
          <a:p>
            <a:pPr lvl="1"/>
            <a:r>
              <a:rPr lang="it-IT" dirty="0"/>
              <a:t>Stime tri-orarie su griglia </a:t>
            </a:r>
          </a:p>
          <a:p>
            <a:pPr lvl="1"/>
            <a:r>
              <a:rPr lang="it-IT" dirty="0"/>
              <a:t>10x10 km</a:t>
            </a:r>
          </a:p>
          <a:p>
            <a:pPr lvl="1"/>
            <a:r>
              <a:rPr lang="it-IT" dirty="0" err="1"/>
              <a:t>available</a:t>
            </a:r>
            <a:r>
              <a:rPr lang="it-IT" dirty="0"/>
              <a:t> on-line </a:t>
            </a:r>
            <a:r>
              <a:rPr lang="it-IT" dirty="0" err="1"/>
              <a:t>as</a:t>
            </a:r>
            <a:r>
              <a:rPr lang="it-IT" dirty="0"/>
              <a:t> </a:t>
            </a:r>
            <a:r>
              <a:rPr lang="it-IT" dirty="0" err="1"/>
              <a:t>netcdf</a:t>
            </a:r>
            <a:endParaRPr lang="en-US" dirty="0"/>
          </a:p>
        </p:txBody>
      </p:sp>
      <p:sp>
        <p:nvSpPr>
          <p:cNvPr id="7" name="Segnaposto testo 6">
            <a:extLst>
              <a:ext uri="{FF2B5EF4-FFF2-40B4-BE49-F238E27FC236}">
                <a16:creationId xmlns:a16="http://schemas.microsoft.com/office/drawing/2014/main" id="{AD0A4D6E-1BC5-4980-B728-BD1343465A24}"/>
              </a:ext>
            </a:extLst>
          </p:cNvPr>
          <p:cNvSpPr>
            <a:spLocks noGrp="1"/>
          </p:cNvSpPr>
          <p:nvPr>
            <p:ph type="body" sz="quarter" idx="3"/>
          </p:nvPr>
        </p:nvSpPr>
        <p:spPr/>
        <p:txBody>
          <a:bodyPr>
            <a:normAutofit/>
          </a:bodyPr>
          <a:lstStyle/>
          <a:p>
            <a:endParaRPr lang="en-US" dirty="0"/>
          </a:p>
        </p:txBody>
      </p:sp>
      <p:sp>
        <p:nvSpPr>
          <p:cNvPr id="8" name="Segnaposto contenuto 7">
            <a:extLst>
              <a:ext uri="{FF2B5EF4-FFF2-40B4-BE49-F238E27FC236}">
                <a16:creationId xmlns:a16="http://schemas.microsoft.com/office/drawing/2014/main" id="{9A3503D8-B127-4021-9204-B44668E7E4D1}"/>
              </a:ext>
            </a:extLst>
          </p:cNvPr>
          <p:cNvSpPr>
            <a:spLocks noGrp="1"/>
          </p:cNvSpPr>
          <p:nvPr>
            <p:ph sz="quarter" idx="4"/>
          </p:nvPr>
        </p:nvSpPr>
        <p:spPr/>
        <p:txBody>
          <a:bodyPr>
            <a:normAutofit/>
          </a:bodyPr>
          <a:lstStyle/>
          <a:p>
            <a:endParaRPr lang="en-US"/>
          </a:p>
        </p:txBody>
      </p:sp>
      <p:pic>
        <p:nvPicPr>
          <p:cNvPr id="11" name="Picture 2" descr="C:\Users\Giorgio Cattani\AppData\Local\Temp\2020012412-3H_SDSWAS_NMMB-BSC-v2_OPER-DUST_LOAD--loop-.gif"/>
          <p:cNvPicPr>
            <a:picLocks noChangeAspect="1" noChangeArrowheads="1" noCrop="1"/>
          </p:cNvPicPr>
          <p:nvPr/>
        </p:nvPicPr>
        <p:blipFill>
          <a:blip r:embed="rId3" cstate="print"/>
          <a:srcRect/>
          <a:stretch>
            <a:fillRect/>
          </a:stretch>
        </p:blipFill>
        <p:spPr bwMode="auto">
          <a:xfrm>
            <a:off x="6376585" y="1866122"/>
            <a:ext cx="5433662" cy="4142792"/>
          </a:xfrm>
          <a:prstGeom prst="rect">
            <a:avLst/>
          </a:prstGeom>
          <a:noFill/>
        </p:spPr>
      </p:pic>
    </p:spTree>
    <p:extLst>
      <p:ext uri="{BB962C8B-B14F-4D97-AF65-F5344CB8AC3E}">
        <p14:creationId xmlns:p14="http://schemas.microsoft.com/office/powerpoint/2010/main" val="8236037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Selection of regional background reference stations</a:t>
            </a:r>
            <a:endParaRPr lang="en-GB" dirty="0"/>
          </a:p>
        </p:txBody>
      </p:sp>
      <p:sp>
        <p:nvSpPr>
          <p:cNvPr id="3" name="Segnaposto contenuto 2"/>
          <p:cNvSpPr>
            <a:spLocks noGrp="1"/>
          </p:cNvSpPr>
          <p:nvPr>
            <p:ph idx="1"/>
          </p:nvPr>
        </p:nvSpPr>
        <p:spPr/>
        <p:txBody>
          <a:bodyPr>
            <a:normAutofit fontScale="92500" lnSpcReduction="10000"/>
          </a:bodyPr>
          <a:lstStyle/>
          <a:p>
            <a:r>
              <a:rPr lang="en-US" dirty="0"/>
              <a:t>the maximum overlap between the days of event identified in the Candidate Reference Station (CRS) and the target station (TS); </a:t>
            </a:r>
          </a:p>
          <a:p>
            <a:r>
              <a:rPr lang="en-US" dirty="0"/>
              <a:t>the maximum correlation between the data series from the CRS and the considered TS; </a:t>
            </a:r>
          </a:p>
          <a:p>
            <a:r>
              <a:rPr lang="en-US" dirty="0"/>
              <a:t>the minimum distance between CRS station and TS; </a:t>
            </a:r>
          </a:p>
          <a:p>
            <a:r>
              <a:rPr lang="en-US" dirty="0"/>
              <a:t>the minimum difference in elevation between CRS and TS; </a:t>
            </a:r>
          </a:p>
          <a:p>
            <a:r>
              <a:rPr lang="en-US" dirty="0"/>
              <a:t>the maximum data coverage; </a:t>
            </a:r>
          </a:p>
          <a:p>
            <a:r>
              <a:rPr lang="en-US" dirty="0"/>
              <a:t>the minimum </a:t>
            </a:r>
            <a:r>
              <a:rPr lang="en-US" dirty="0" err="1"/>
              <a:t>midspread</a:t>
            </a:r>
            <a:r>
              <a:rPr lang="en-US" dirty="0"/>
              <a:t> (interquartile range). </a:t>
            </a:r>
          </a:p>
          <a:p>
            <a:endParaRPr lang="en-US" dirty="0"/>
          </a:p>
          <a:p>
            <a:r>
              <a:rPr lang="en-US" dirty="0"/>
              <a:t>African episode are then linked to AQ monitoring  station</a:t>
            </a:r>
          </a:p>
          <a:p>
            <a:r>
              <a:rPr lang="en-US" dirty="0"/>
              <a:t>The statistical method is applied automatically by a </a:t>
            </a:r>
            <a:r>
              <a:rPr lang="en-US" dirty="0" err="1"/>
              <a:t>matlab</a:t>
            </a:r>
            <a:r>
              <a:rPr lang="en-US" dirty="0"/>
              <a:t> script for each networks stations</a:t>
            </a:r>
          </a:p>
          <a:p>
            <a:endParaRPr lang="en-US" dirty="0"/>
          </a:p>
          <a:p>
            <a:pPr marL="0" indent="0">
              <a:buNone/>
            </a:pPr>
            <a:endParaRPr lang="en-GB" dirty="0"/>
          </a:p>
        </p:txBody>
      </p:sp>
    </p:spTree>
    <p:extLst>
      <p:ext uri="{BB962C8B-B14F-4D97-AF65-F5344CB8AC3E}">
        <p14:creationId xmlns:p14="http://schemas.microsoft.com/office/powerpoint/2010/main" val="2469869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AA2560-D5A3-4DEE-A203-2047A39DD75E}"/>
              </a:ext>
            </a:extLst>
          </p:cNvPr>
          <p:cNvSpPr>
            <a:spLocks noGrp="1"/>
          </p:cNvSpPr>
          <p:nvPr>
            <p:ph type="title"/>
          </p:nvPr>
        </p:nvSpPr>
        <p:spPr>
          <a:xfrm>
            <a:off x="838199" y="548189"/>
            <a:ext cx="5979695" cy="1325563"/>
          </a:xfrm>
        </p:spPr>
        <p:txBody>
          <a:bodyPr>
            <a:normAutofit/>
          </a:bodyPr>
          <a:lstStyle/>
          <a:p>
            <a:r>
              <a:rPr lang="en-US" sz="2800" b="1" dirty="0"/>
              <a:t>Average number of events by station</a:t>
            </a:r>
            <a:br>
              <a:rPr lang="en-US" sz="2800" b="1" dirty="0"/>
            </a:br>
            <a:r>
              <a:rPr lang="en-US" sz="2800" b="1" dirty="0"/>
              <a:t>and average number of events by region</a:t>
            </a:r>
            <a:br>
              <a:rPr lang="it-IT" sz="2800" b="1" dirty="0"/>
            </a:br>
            <a:r>
              <a:rPr lang="it-IT" sz="2800" b="1" dirty="0"/>
              <a:t>(2013 – 2020)</a:t>
            </a:r>
            <a:endParaRPr lang="en-US" sz="2800" b="1" dirty="0"/>
          </a:p>
        </p:txBody>
      </p:sp>
      <p:pic>
        <p:nvPicPr>
          <p:cNvPr id="7" name="Immagine 6">
            <a:extLst>
              <a:ext uri="{FF2B5EF4-FFF2-40B4-BE49-F238E27FC236}">
                <a16:creationId xmlns:a16="http://schemas.microsoft.com/office/drawing/2014/main" id="{84DB92EA-2168-44A4-A289-DC91ACD73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484" y="48126"/>
            <a:ext cx="4555958" cy="6025622"/>
          </a:xfrm>
          <a:prstGeom prst="rect">
            <a:avLst/>
          </a:prstGeom>
        </p:spPr>
      </p:pic>
      <p:pic>
        <p:nvPicPr>
          <p:cNvPr id="9" name="Immagine 8">
            <a:extLst>
              <a:ext uri="{FF2B5EF4-FFF2-40B4-BE49-F238E27FC236}">
                <a16:creationId xmlns:a16="http://schemas.microsoft.com/office/drawing/2014/main" id="{50C95907-C65B-49CA-98DF-7AE26F28A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31" y="2146831"/>
            <a:ext cx="5985711" cy="3990474"/>
          </a:xfrm>
          <a:prstGeom prst="rect">
            <a:avLst/>
          </a:prstGeom>
        </p:spPr>
      </p:pic>
    </p:spTree>
    <p:extLst>
      <p:ext uri="{BB962C8B-B14F-4D97-AF65-F5344CB8AC3E}">
        <p14:creationId xmlns:p14="http://schemas.microsoft.com/office/powerpoint/2010/main" val="3335883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AA2560-D5A3-4DEE-A203-2047A39DD75E}"/>
              </a:ext>
            </a:extLst>
          </p:cNvPr>
          <p:cNvSpPr>
            <a:spLocks noGrp="1"/>
          </p:cNvSpPr>
          <p:nvPr>
            <p:ph type="title"/>
          </p:nvPr>
        </p:nvSpPr>
        <p:spPr>
          <a:xfrm>
            <a:off x="902367" y="548189"/>
            <a:ext cx="5979695" cy="1325563"/>
          </a:xfrm>
        </p:spPr>
        <p:txBody>
          <a:bodyPr>
            <a:normAutofit fontScale="90000"/>
          </a:bodyPr>
          <a:lstStyle/>
          <a:p>
            <a:r>
              <a:rPr lang="it-IT" sz="2800" b="1" dirty="0"/>
              <a:t>2018: </a:t>
            </a:r>
            <a:r>
              <a:rPr lang="en-US" sz="2800" b="1" dirty="0"/>
              <a:t>Contribution to daily PM10 concentrations of events (by region, plot) and estimated contribution to the annual average (by station, map)</a:t>
            </a:r>
            <a:br>
              <a:rPr lang="it-IT" sz="2800" b="1" dirty="0"/>
            </a:br>
            <a:endParaRPr lang="en-US" sz="2800" b="1" dirty="0"/>
          </a:p>
        </p:txBody>
      </p:sp>
      <p:pic>
        <p:nvPicPr>
          <p:cNvPr id="4" name="Immagine 3">
            <a:extLst>
              <a:ext uri="{FF2B5EF4-FFF2-40B4-BE49-F238E27FC236}">
                <a16:creationId xmlns:a16="http://schemas.microsoft.com/office/drawing/2014/main" id="{DB5F6E5F-9566-4D34-81BF-9C8CE13E6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100" y="1873752"/>
            <a:ext cx="6654089" cy="4436059"/>
          </a:xfrm>
          <a:prstGeom prst="rect">
            <a:avLst/>
          </a:prstGeom>
        </p:spPr>
      </p:pic>
      <p:pic>
        <p:nvPicPr>
          <p:cNvPr id="14" name="Immagine 13">
            <a:extLst>
              <a:ext uri="{FF2B5EF4-FFF2-40B4-BE49-F238E27FC236}">
                <a16:creationId xmlns:a16="http://schemas.microsoft.com/office/drawing/2014/main" id="{A576843A-7F0C-4C23-924F-2469B09E6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231" y="0"/>
            <a:ext cx="5185317" cy="6858000"/>
          </a:xfrm>
          <a:prstGeom prst="rect">
            <a:avLst/>
          </a:prstGeom>
        </p:spPr>
      </p:pic>
    </p:spTree>
    <p:extLst>
      <p:ext uri="{BB962C8B-B14F-4D97-AF65-F5344CB8AC3E}">
        <p14:creationId xmlns:p14="http://schemas.microsoft.com/office/powerpoint/2010/main" val="429275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2711624" y="1988840"/>
            <a:ext cx="2880320" cy="72008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GB" b="1" dirty="0">
                <a:solidFill>
                  <a:schemeClr val="bg1"/>
                </a:solidFill>
              </a:rPr>
              <a:t>Preliminary assessment</a:t>
            </a:r>
          </a:p>
        </p:txBody>
      </p:sp>
      <p:sp>
        <p:nvSpPr>
          <p:cNvPr id="12" name="Titolo 3"/>
          <p:cNvSpPr txBox="1">
            <a:spLocks/>
          </p:cNvSpPr>
          <p:nvPr/>
        </p:nvSpPr>
        <p:spPr>
          <a:xfrm>
            <a:off x="2133600" y="116632"/>
            <a:ext cx="8229600" cy="1143000"/>
          </a:xfrm>
          <a:prstGeom prst="rect">
            <a:avLst/>
          </a:prstGeom>
        </p:spPr>
        <p:txBody>
          <a:bodyPr vert="horz" lIns="91440" tIns="45720" rIns="91440" bIns="45720" rtlCol="0" anchor="ctr">
            <a:normAutofit fontScale="97500"/>
          </a:bodyPr>
          <a:lstStyle/>
          <a:p>
            <a:pPr lvl="0" algn="ctr">
              <a:spcBef>
                <a:spcPct val="0"/>
              </a:spcBef>
            </a:pPr>
            <a:r>
              <a:rPr lang="en-US" sz="2400" b="1" dirty="0">
                <a:latin typeface="+mj-lt"/>
                <a:ea typeface="+mj-ea"/>
                <a:cs typeface="+mj-cs"/>
              </a:rPr>
              <a:t>Air quality monitoring and assessment in Italy </a:t>
            </a:r>
            <a:endParaRPr lang="it-IT" sz="2400" b="1" dirty="0"/>
          </a:p>
        </p:txBody>
      </p:sp>
      <p:sp>
        <p:nvSpPr>
          <p:cNvPr id="13" name="Rettangolo arrotondato 12"/>
          <p:cNvSpPr/>
          <p:nvPr/>
        </p:nvSpPr>
        <p:spPr>
          <a:xfrm>
            <a:off x="6168008" y="4725144"/>
            <a:ext cx="2880320" cy="86409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b="1" dirty="0">
              <a:solidFill>
                <a:schemeClr val="bg1"/>
              </a:solidFill>
            </a:endParaRPr>
          </a:p>
          <a:p>
            <a:pPr algn="ctr" fontAlgn="base">
              <a:spcBef>
                <a:spcPct val="0"/>
              </a:spcBef>
              <a:spcAft>
                <a:spcPct val="0"/>
              </a:spcAft>
            </a:pPr>
            <a:r>
              <a:rPr lang="en-GB" b="1" dirty="0">
                <a:solidFill>
                  <a:schemeClr val="bg1"/>
                </a:solidFill>
              </a:rPr>
              <a:t>Data validation, regional assessment</a:t>
            </a:r>
          </a:p>
          <a:p>
            <a:pPr lvl="0" algn="ctr" fontAlgn="base">
              <a:spcBef>
                <a:spcPct val="0"/>
              </a:spcBef>
              <a:spcAft>
                <a:spcPct val="0"/>
              </a:spcAft>
            </a:pPr>
            <a:endParaRPr lang="en-GB" b="1" dirty="0">
              <a:solidFill>
                <a:schemeClr val="bg1"/>
              </a:solidFill>
            </a:endParaRPr>
          </a:p>
        </p:txBody>
      </p:sp>
      <p:sp>
        <p:nvSpPr>
          <p:cNvPr id="14" name="Rettangolo arrotondato 13"/>
          <p:cNvSpPr/>
          <p:nvPr/>
        </p:nvSpPr>
        <p:spPr>
          <a:xfrm>
            <a:off x="5303912" y="3717032"/>
            <a:ext cx="2880320" cy="86409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b="1" dirty="0">
                <a:solidFill>
                  <a:schemeClr val="bg1"/>
                </a:solidFill>
              </a:rPr>
              <a:t>regional  monitoring network planning and management</a:t>
            </a:r>
          </a:p>
        </p:txBody>
      </p:sp>
      <p:grpSp>
        <p:nvGrpSpPr>
          <p:cNvPr id="2" name="Gruppo 18"/>
          <p:cNvGrpSpPr/>
          <p:nvPr/>
        </p:nvGrpSpPr>
        <p:grpSpPr>
          <a:xfrm>
            <a:off x="1524000" y="0"/>
            <a:ext cx="9144000" cy="764704"/>
            <a:chOff x="0" y="0"/>
            <a:chExt cx="9144000" cy="764704"/>
          </a:xfrm>
        </p:grpSpPr>
        <p:grpSp>
          <p:nvGrpSpPr>
            <p:cNvPr id="3" name="Group 4"/>
            <p:cNvGrpSpPr>
              <a:grpSpLocks/>
            </p:cNvGrpSpPr>
            <p:nvPr/>
          </p:nvGrpSpPr>
          <p:grpSpPr bwMode="auto">
            <a:xfrm>
              <a:off x="0" y="76200"/>
              <a:ext cx="2454856" cy="688504"/>
              <a:chOff x="0" y="48"/>
              <a:chExt cx="2929" cy="816"/>
            </a:xfrm>
          </p:grpSpPr>
          <p:pic>
            <p:nvPicPr>
              <p:cNvPr id="22" name="Picture 5" descr="logo Col apat"/>
              <p:cNvPicPr>
                <a:picLocks noChangeAspect="1" noChangeArrowheads="1"/>
              </p:cNvPicPr>
              <p:nvPr/>
            </p:nvPicPr>
            <p:blipFill>
              <a:blip r:embed="rId3" cstate="print"/>
              <a:srcRect/>
              <a:stretch>
                <a:fillRect/>
              </a:stretch>
            </p:blipFill>
            <p:spPr bwMode="auto">
              <a:xfrm>
                <a:off x="0" y="48"/>
                <a:ext cx="816" cy="816"/>
              </a:xfrm>
              <a:prstGeom prst="rect">
                <a:avLst/>
              </a:prstGeom>
              <a:noFill/>
              <a:ln w="9525">
                <a:noFill/>
                <a:miter lim="800000"/>
                <a:headEnd/>
                <a:tailEnd/>
              </a:ln>
            </p:spPr>
          </p:pic>
          <p:sp>
            <p:nvSpPr>
              <p:cNvPr id="23" name="Text Box 6"/>
              <p:cNvSpPr txBox="1">
                <a:spLocks noChangeArrowheads="1"/>
              </p:cNvSpPr>
              <p:nvPr/>
            </p:nvSpPr>
            <p:spPr bwMode="auto">
              <a:xfrm>
                <a:off x="765" y="84"/>
                <a:ext cx="2164" cy="481"/>
              </a:xfrm>
              <a:prstGeom prst="rect">
                <a:avLst/>
              </a:prstGeom>
              <a:noFill/>
              <a:ln w="9525">
                <a:noFill/>
                <a:miter lim="800000"/>
                <a:headEnd/>
                <a:tailEnd/>
              </a:ln>
            </p:spPr>
            <p:txBody>
              <a:bodyPr wrap="none">
                <a:spAutoFit/>
              </a:bodyPr>
              <a:lstStyle/>
              <a:p>
                <a:pPr>
                  <a:lnSpc>
                    <a:spcPct val="85000"/>
                  </a:lnSpc>
                </a:pPr>
                <a:r>
                  <a:rPr lang="it-IT" sz="800" b="1" dirty="0">
                    <a:latin typeface="Times New Roman" pitchFamily="18" charset="0"/>
                  </a:rPr>
                  <a:t>ISPRA</a:t>
                </a:r>
              </a:p>
              <a:p>
                <a:pPr>
                  <a:lnSpc>
                    <a:spcPct val="85000"/>
                  </a:lnSpc>
                </a:pPr>
                <a:r>
                  <a:rPr lang="en-US" sz="800" dirty="0">
                    <a:latin typeface="Times New Roman" pitchFamily="18" charset="0"/>
                  </a:rPr>
                  <a:t>Italian National Institute for </a:t>
                </a:r>
              </a:p>
              <a:p>
                <a:pPr>
                  <a:lnSpc>
                    <a:spcPct val="85000"/>
                  </a:lnSpc>
                </a:pPr>
                <a:r>
                  <a:rPr lang="en-US" sz="800" dirty="0">
                    <a:latin typeface="Times New Roman" pitchFamily="18" charset="0"/>
                  </a:rPr>
                  <a:t>Environmental Protection and Research</a:t>
                </a:r>
              </a:p>
            </p:txBody>
          </p:sp>
        </p:grpSp>
        <p:pic>
          <p:nvPicPr>
            <p:cNvPr id="21" name="Picture 2"/>
            <p:cNvPicPr>
              <a:picLocks noChangeAspect="1" noChangeArrowheads="1"/>
            </p:cNvPicPr>
            <p:nvPr/>
          </p:nvPicPr>
          <p:blipFill>
            <a:blip r:embed="rId4" cstate="print"/>
            <a:srcRect/>
            <a:stretch>
              <a:fillRect/>
            </a:stretch>
          </p:blipFill>
          <p:spPr bwMode="auto">
            <a:xfrm>
              <a:off x="7952889" y="0"/>
              <a:ext cx="1191111" cy="720000"/>
            </a:xfrm>
            <a:prstGeom prst="rect">
              <a:avLst/>
            </a:prstGeom>
            <a:noFill/>
            <a:ln w="9525">
              <a:noFill/>
              <a:miter lim="800000"/>
              <a:headEnd/>
              <a:tailEnd/>
            </a:ln>
          </p:spPr>
        </p:pic>
      </p:grpSp>
      <p:sp>
        <p:nvSpPr>
          <p:cNvPr id="16" name="Rettangolo arrotondato 15"/>
          <p:cNvSpPr/>
          <p:nvPr/>
        </p:nvSpPr>
        <p:spPr>
          <a:xfrm>
            <a:off x="3935760" y="2852936"/>
            <a:ext cx="2880320" cy="72008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schemeClr val="bg1"/>
                </a:solidFill>
              </a:rPr>
              <a:t>Establishment of zones and agglomerations</a:t>
            </a:r>
            <a:endParaRPr lang="en-GB" b="1" dirty="0">
              <a:solidFill>
                <a:schemeClr val="bg1"/>
              </a:solidFill>
            </a:endParaRPr>
          </a:p>
        </p:txBody>
      </p:sp>
      <p:sp>
        <p:nvSpPr>
          <p:cNvPr id="24" name="CasellaDiTesto 23"/>
          <p:cNvSpPr txBox="1"/>
          <p:nvPr/>
        </p:nvSpPr>
        <p:spPr>
          <a:xfrm>
            <a:off x="1703512" y="1198494"/>
            <a:ext cx="3024336" cy="646331"/>
          </a:xfrm>
          <a:prstGeom prst="rect">
            <a:avLst/>
          </a:prstGeom>
          <a:solidFill>
            <a:srgbClr val="FFFF00"/>
          </a:solidFill>
        </p:spPr>
        <p:txBody>
          <a:bodyPr wrap="square" rtlCol="0">
            <a:spAutoFit/>
          </a:bodyPr>
          <a:lstStyle/>
          <a:p>
            <a:pPr algn="ctr"/>
            <a:r>
              <a:rPr lang="it-IT" b="1" dirty="0"/>
              <a:t>21 </a:t>
            </a:r>
            <a:r>
              <a:rPr lang="it-IT" b="1" dirty="0" err="1"/>
              <a:t>Regional</a:t>
            </a:r>
            <a:r>
              <a:rPr lang="it-IT" b="1" dirty="0"/>
              <a:t> </a:t>
            </a:r>
            <a:r>
              <a:rPr lang="it-IT" b="1" dirty="0" err="1"/>
              <a:t>administration</a:t>
            </a:r>
            <a:endParaRPr lang="it-IT" b="1" dirty="0"/>
          </a:p>
          <a:p>
            <a:pPr algn="ctr"/>
            <a:r>
              <a:rPr lang="it-IT" b="1" dirty="0" err="1"/>
              <a:t>regional</a:t>
            </a:r>
            <a:r>
              <a:rPr lang="it-IT" b="1" dirty="0"/>
              <a:t> EPA (SNPA </a:t>
            </a:r>
            <a:r>
              <a:rPr lang="it-IT" b="1" dirty="0" err="1"/>
              <a:t>members</a:t>
            </a:r>
            <a:r>
              <a:rPr lang="it-IT" b="1" dirty="0"/>
              <a:t>)</a:t>
            </a:r>
          </a:p>
        </p:txBody>
      </p:sp>
      <p:sp>
        <p:nvSpPr>
          <p:cNvPr id="15" name="Rettangolo arrotondato 14"/>
          <p:cNvSpPr/>
          <p:nvPr/>
        </p:nvSpPr>
        <p:spPr>
          <a:xfrm>
            <a:off x="7104112" y="5733256"/>
            <a:ext cx="2880320" cy="86409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b="1" dirty="0">
              <a:solidFill>
                <a:schemeClr val="bg1"/>
              </a:solidFill>
            </a:endParaRPr>
          </a:p>
          <a:p>
            <a:pPr algn="ctr" fontAlgn="base">
              <a:spcBef>
                <a:spcPct val="0"/>
              </a:spcBef>
              <a:spcAft>
                <a:spcPct val="0"/>
              </a:spcAft>
            </a:pPr>
            <a:r>
              <a:rPr lang="en-GB" b="1" dirty="0">
                <a:solidFill>
                  <a:schemeClr val="bg1"/>
                </a:solidFill>
              </a:rPr>
              <a:t>Public information at regional level</a:t>
            </a:r>
          </a:p>
          <a:p>
            <a:pPr lvl="0" algn="ctr" fontAlgn="base">
              <a:spcBef>
                <a:spcPct val="0"/>
              </a:spcBef>
              <a:spcAft>
                <a:spcPct val="0"/>
              </a:spcAft>
            </a:pPr>
            <a:endParaRPr lang="en-GB" b="1" dirty="0">
              <a:solidFill>
                <a:schemeClr val="bg1"/>
              </a:solidFill>
            </a:endParaRPr>
          </a:p>
        </p:txBody>
      </p:sp>
    </p:spTree>
    <p:extLst>
      <p:ext uri="{BB962C8B-B14F-4D97-AF65-F5344CB8AC3E}">
        <p14:creationId xmlns:p14="http://schemas.microsoft.com/office/powerpoint/2010/main" val="415400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Main ISPRA role</a:t>
            </a:r>
          </a:p>
        </p:txBody>
      </p:sp>
      <p:sp>
        <p:nvSpPr>
          <p:cNvPr id="3" name="Segnaposto contenuto 2"/>
          <p:cNvSpPr>
            <a:spLocks noGrp="1"/>
          </p:cNvSpPr>
          <p:nvPr>
            <p:ph idx="1"/>
          </p:nvPr>
        </p:nvSpPr>
        <p:spPr>
          <a:xfrm>
            <a:off x="797167" y="1713082"/>
            <a:ext cx="10515600" cy="4351338"/>
          </a:xfrm>
        </p:spPr>
        <p:txBody>
          <a:bodyPr/>
          <a:lstStyle/>
          <a:p>
            <a:r>
              <a:rPr lang="en-US" dirty="0"/>
              <a:t>Support to the Ministry of environment in conformity evaluation of the regional delimitation into zones and agglomerations and relative classification updates</a:t>
            </a:r>
          </a:p>
          <a:p>
            <a:r>
              <a:rPr lang="en-US" dirty="0"/>
              <a:t>Cooperation with EEA for filling  the gaps regarding air quality assessment and reporting (as EIONET NRC)</a:t>
            </a:r>
          </a:p>
          <a:p>
            <a:r>
              <a:rPr lang="en-US" dirty="0"/>
              <a:t>Guideline for air quality network development</a:t>
            </a:r>
          </a:p>
          <a:p>
            <a:r>
              <a:rPr lang="en-US" dirty="0"/>
              <a:t>Evaluation of conformity to EC Directives</a:t>
            </a:r>
            <a:br>
              <a:rPr lang="en-US" dirty="0"/>
            </a:br>
            <a:r>
              <a:rPr lang="en-US" dirty="0"/>
              <a:t>of the air quality regional networks  projects and their  updates</a:t>
            </a:r>
          </a:p>
          <a:p>
            <a:r>
              <a:rPr lang="en-US" dirty="0"/>
              <a:t>Assessment at national levels – trend analysis</a:t>
            </a:r>
          </a:p>
          <a:p>
            <a:r>
              <a:rPr lang="en-GB" dirty="0"/>
              <a:t>National reference air quality laboratory (intercomparison, QA/QC)</a:t>
            </a:r>
          </a:p>
          <a:p>
            <a:r>
              <a:rPr lang="en-GB" dirty="0"/>
              <a:t>National emission inventory</a:t>
            </a:r>
          </a:p>
        </p:txBody>
      </p:sp>
    </p:spTree>
    <p:extLst>
      <p:ext uri="{BB962C8B-B14F-4D97-AF65-F5344CB8AC3E}">
        <p14:creationId xmlns:p14="http://schemas.microsoft.com/office/powerpoint/2010/main" val="2840793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2.png"/>
          <p:cNvPicPr>
            <a:picLocks noChangeAspect="1"/>
          </p:cNvPicPr>
          <p:nvPr/>
        </p:nvPicPr>
        <p:blipFill>
          <a:blip r:embed="rId3" cstate="print"/>
          <a:stretch>
            <a:fillRect/>
          </a:stretch>
        </p:blipFill>
        <p:spPr>
          <a:xfrm>
            <a:off x="2423592" y="1945964"/>
            <a:ext cx="7118490" cy="4075324"/>
          </a:xfrm>
          <a:prstGeom prst="rect">
            <a:avLst/>
          </a:prstGeom>
        </p:spPr>
      </p:pic>
      <p:sp>
        <p:nvSpPr>
          <p:cNvPr id="2" name="Titolo 1"/>
          <p:cNvSpPr>
            <a:spLocks noGrp="1"/>
          </p:cNvSpPr>
          <p:nvPr>
            <p:ph type="title"/>
          </p:nvPr>
        </p:nvSpPr>
        <p:spPr>
          <a:xfrm>
            <a:off x="725037" y="344387"/>
            <a:ext cx="10515600" cy="1325563"/>
          </a:xfrm>
        </p:spPr>
        <p:txBody>
          <a:bodyPr>
            <a:normAutofit fontScale="90000"/>
          </a:bodyPr>
          <a:lstStyle/>
          <a:p>
            <a:r>
              <a:rPr lang="en-US" dirty="0"/>
              <a:t>Reporting of official air quality information. Information submitted according to Directives 2004/107/EC and 2008/50/EC and decision 2011/850/EU. </a:t>
            </a:r>
            <a:br>
              <a:rPr lang="en-US" dirty="0"/>
            </a:br>
            <a:endParaRPr lang="en-GB" dirty="0"/>
          </a:p>
        </p:txBody>
      </p:sp>
      <p:sp>
        <p:nvSpPr>
          <p:cNvPr id="10" name="Segnaposto contenuto 9"/>
          <p:cNvSpPr>
            <a:spLocks noGrp="1"/>
          </p:cNvSpPr>
          <p:nvPr>
            <p:ph idx="1"/>
          </p:nvPr>
        </p:nvSpPr>
        <p:spPr/>
        <p:txBody>
          <a:bodyPr/>
          <a:lstStyle/>
          <a:p>
            <a:endParaRPr lang="en-GB" dirty="0"/>
          </a:p>
        </p:txBody>
      </p:sp>
    </p:spTree>
    <p:extLst>
      <p:ext uri="{BB962C8B-B14F-4D97-AF65-F5344CB8AC3E}">
        <p14:creationId xmlns:p14="http://schemas.microsoft.com/office/powerpoint/2010/main" val="305058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sp>
        <p:nvSpPr>
          <p:cNvPr id="3" name="Segnaposto contenuto 2"/>
          <p:cNvSpPr>
            <a:spLocks noGrp="1"/>
          </p:cNvSpPr>
          <p:nvPr>
            <p:ph idx="1"/>
          </p:nvPr>
        </p:nvSpPr>
        <p:spPr/>
        <p:txBody>
          <a:bodyPr/>
          <a:lstStyle/>
          <a:p>
            <a:endParaRPr lang="en-GB" dirty="0"/>
          </a:p>
        </p:txBody>
      </p:sp>
      <p:grpSp>
        <p:nvGrpSpPr>
          <p:cNvPr id="11" name="Gruppo 10"/>
          <p:cNvGrpSpPr/>
          <p:nvPr/>
        </p:nvGrpSpPr>
        <p:grpSpPr>
          <a:xfrm>
            <a:off x="1864678" y="168215"/>
            <a:ext cx="4236720" cy="6000750"/>
            <a:chOff x="1864678" y="168215"/>
            <a:chExt cx="4236720" cy="6000750"/>
          </a:xfrm>
        </p:grpSpPr>
        <p:pic>
          <p:nvPicPr>
            <p:cNvPr id="5" name="Immagine 4" descr="ZONE 2019 OZONO 12022021.png"/>
            <p:cNvPicPr/>
            <p:nvPr/>
          </p:nvPicPr>
          <p:blipFill>
            <a:blip r:embed="rId3" cstate="print"/>
            <a:stretch>
              <a:fillRect/>
            </a:stretch>
          </p:blipFill>
          <p:spPr>
            <a:xfrm>
              <a:off x="1864678" y="168215"/>
              <a:ext cx="4236720" cy="6000750"/>
            </a:xfrm>
            <a:prstGeom prst="rect">
              <a:avLst/>
            </a:prstGeom>
          </p:spPr>
        </p:pic>
        <p:sp>
          <p:nvSpPr>
            <p:cNvPr id="6" name="CasellaDiTesto 5"/>
            <p:cNvSpPr txBox="1"/>
            <p:nvPr/>
          </p:nvSpPr>
          <p:spPr>
            <a:xfrm>
              <a:off x="2119069" y="357127"/>
              <a:ext cx="3727938" cy="646331"/>
            </a:xfrm>
            <a:prstGeom prst="rect">
              <a:avLst/>
            </a:prstGeom>
            <a:solidFill>
              <a:schemeClr val="bg1"/>
            </a:solidFill>
          </p:spPr>
          <p:txBody>
            <a:bodyPr wrap="square" rtlCol="0">
              <a:spAutoFit/>
            </a:bodyPr>
            <a:lstStyle/>
            <a:p>
              <a:r>
                <a:rPr lang="en-GB" b="1" dirty="0">
                  <a:latin typeface="+mj-lt"/>
                </a:rPr>
                <a:t>Italy Zone and agglomeration for ozone assessment </a:t>
              </a:r>
            </a:p>
          </p:txBody>
        </p:sp>
      </p:grpSp>
      <p:grpSp>
        <p:nvGrpSpPr>
          <p:cNvPr id="12" name="Gruppo 11"/>
          <p:cNvGrpSpPr/>
          <p:nvPr/>
        </p:nvGrpSpPr>
        <p:grpSpPr>
          <a:xfrm>
            <a:off x="6959062" y="197803"/>
            <a:ext cx="4225925" cy="5979160"/>
            <a:chOff x="6959062" y="197803"/>
            <a:chExt cx="4225925" cy="5979160"/>
          </a:xfrm>
        </p:grpSpPr>
        <p:pic>
          <p:nvPicPr>
            <p:cNvPr id="4" name="Immagine 3"/>
            <p:cNvPicPr/>
            <p:nvPr/>
          </p:nvPicPr>
          <p:blipFill>
            <a:blip r:embed="rId4"/>
            <a:stretch>
              <a:fillRect/>
            </a:stretch>
          </p:blipFill>
          <p:spPr>
            <a:xfrm>
              <a:off x="6959062" y="197803"/>
              <a:ext cx="4225925" cy="5979160"/>
            </a:xfrm>
            <a:prstGeom prst="rect">
              <a:avLst/>
            </a:prstGeom>
          </p:spPr>
        </p:pic>
        <p:sp>
          <p:nvSpPr>
            <p:cNvPr id="10" name="CasellaDiTesto 9"/>
            <p:cNvSpPr txBox="1"/>
            <p:nvPr/>
          </p:nvSpPr>
          <p:spPr>
            <a:xfrm>
              <a:off x="7208055" y="357126"/>
              <a:ext cx="3727938" cy="646331"/>
            </a:xfrm>
            <a:prstGeom prst="rect">
              <a:avLst/>
            </a:prstGeom>
            <a:solidFill>
              <a:schemeClr val="bg1"/>
            </a:solidFill>
          </p:spPr>
          <p:txBody>
            <a:bodyPr wrap="square" rtlCol="0">
              <a:spAutoFit/>
            </a:bodyPr>
            <a:lstStyle/>
            <a:p>
              <a:r>
                <a:rPr lang="en-GB" b="1" dirty="0">
                  <a:latin typeface="+mj-lt"/>
                </a:rPr>
                <a:t>Italy Zone and agglomeration for NO</a:t>
              </a:r>
              <a:r>
                <a:rPr lang="en-GB" b="1" baseline="-25000" dirty="0">
                  <a:latin typeface="+mj-lt"/>
                </a:rPr>
                <a:t>2</a:t>
              </a:r>
              <a:r>
                <a:rPr lang="en-GB" b="1" dirty="0">
                  <a:latin typeface="+mj-lt"/>
                </a:rPr>
                <a:t>, PM</a:t>
              </a:r>
              <a:r>
                <a:rPr lang="en-GB" b="1" baseline="-25000" dirty="0">
                  <a:latin typeface="+mj-lt"/>
                </a:rPr>
                <a:t>10 </a:t>
              </a:r>
              <a:r>
                <a:rPr lang="en-GB" b="1" dirty="0">
                  <a:latin typeface="+mj-lt"/>
                </a:rPr>
                <a:t>and PM</a:t>
              </a:r>
              <a:r>
                <a:rPr lang="en-GB" b="1" baseline="-25000" dirty="0">
                  <a:latin typeface="+mj-lt"/>
                </a:rPr>
                <a:t>2.5</a:t>
              </a:r>
            </a:p>
          </p:txBody>
        </p:sp>
      </p:grpSp>
    </p:spTree>
    <p:extLst>
      <p:ext uri="{BB962C8B-B14F-4D97-AF65-F5344CB8AC3E}">
        <p14:creationId xmlns:p14="http://schemas.microsoft.com/office/powerpoint/2010/main" val="2507101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stazioni di monitoraggio (attive).jpeg"/>
          <p:cNvPicPr>
            <a:picLocks noChangeAspect="1"/>
          </p:cNvPicPr>
          <p:nvPr/>
        </p:nvPicPr>
        <p:blipFill>
          <a:blip r:embed="rId3" cstate="print"/>
          <a:stretch>
            <a:fillRect/>
          </a:stretch>
        </p:blipFill>
        <p:spPr>
          <a:xfrm>
            <a:off x="7226889" y="0"/>
            <a:ext cx="4849683" cy="6858000"/>
          </a:xfrm>
          <a:prstGeom prst="rect">
            <a:avLst/>
          </a:prstGeom>
        </p:spPr>
      </p:pic>
      <p:sp>
        <p:nvSpPr>
          <p:cNvPr id="2" name="Titolo 1"/>
          <p:cNvSpPr>
            <a:spLocks noGrp="1"/>
          </p:cNvSpPr>
          <p:nvPr>
            <p:ph type="title"/>
          </p:nvPr>
        </p:nvSpPr>
        <p:spPr/>
        <p:txBody>
          <a:bodyPr>
            <a:normAutofit/>
          </a:bodyPr>
          <a:lstStyle/>
          <a:p>
            <a:r>
              <a:rPr lang="en-US" sz="2400" dirty="0"/>
              <a:t>2020 – over 600 measuring stations used for the</a:t>
            </a:r>
            <a:br>
              <a:rPr lang="en-US" sz="2400" dirty="0"/>
            </a:br>
            <a:r>
              <a:rPr lang="en-US" sz="2400" dirty="0"/>
              <a:t>assessment of ambient air quality</a:t>
            </a:r>
            <a:endParaRPr lang="it-IT" sz="2400" dirty="0"/>
          </a:p>
        </p:txBody>
      </p:sp>
      <p:sp>
        <p:nvSpPr>
          <p:cNvPr id="3" name="Segnaposto contenuto 2"/>
          <p:cNvSpPr>
            <a:spLocks noGrp="1"/>
          </p:cNvSpPr>
          <p:nvPr>
            <p:ph idx="1"/>
          </p:nvPr>
        </p:nvSpPr>
        <p:spPr/>
        <p:txBody>
          <a:bodyPr/>
          <a:lstStyle/>
          <a:p>
            <a:r>
              <a:rPr lang="en-GB" dirty="0"/>
              <a:t>Station kind by regions</a:t>
            </a:r>
          </a:p>
        </p:txBody>
      </p:sp>
      <p:pic>
        <p:nvPicPr>
          <p:cNvPr id="5" name="Immagin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252" y="2424942"/>
            <a:ext cx="5396865" cy="3527425"/>
          </a:xfrm>
          <a:prstGeom prst="rect">
            <a:avLst/>
          </a:prstGeom>
          <a:noFill/>
          <a:ln>
            <a:noFill/>
          </a:ln>
        </p:spPr>
      </p:pic>
    </p:spTree>
    <p:extLst>
      <p:ext uri="{BB962C8B-B14F-4D97-AF65-F5344CB8AC3E}">
        <p14:creationId xmlns:p14="http://schemas.microsoft.com/office/powerpoint/2010/main" val="205201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4240" y="374442"/>
            <a:ext cx="8229600" cy="1143000"/>
          </a:xfrm>
        </p:spPr>
        <p:txBody>
          <a:bodyPr>
            <a:normAutofit/>
          </a:bodyPr>
          <a:lstStyle/>
          <a:p>
            <a:r>
              <a:rPr lang="en-GB" sz="2400" dirty="0"/>
              <a:t>2020 – sampling points by pollutant </a:t>
            </a:r>
            <a:endParaRPr lang="it-IT" sz="2400" dirty="0"/>
          </a:p>
        </p:txBody>
      </p:sp>
      <p:pic>
        <p:nvPicPr>
          <p:cNvPr id="5" name="Immagine 4"/>
          <p:cNvPicPr>
            <a:picLocks noChangeAspect="1"/>
          </p:cNvPicPr>
          <p:nvPr/>
        </p:nvPicPr>
        <p:blipFill>
          <a:blip r:embed="rId2"/>
          <a:stretch>
            <a:fillRect/>
          </a:stretch>
        </p:blipFill>
        <p:spPr>
          <a:xfrm>
            <a:off x="1826803" y="1252544"/>
            <a:ext cx="8259616" cy="5400000"/>
          </a:xfrm>
          <a:prstGeom prst="rect">
            <a:avLst/>
          </a:prstGeom>
        </p:spPr>
      </p:pic>
    </p:spTree>
    <p:extLst>
      <p:ext uri="{BB962C8B-B14F-4D97-AF65-F5344CB8AC3E}">
        <p14:creationId xmlns:p14="http://schemas.microsoft.com/office/powerpoint/2010/main" val="3542155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6119" y="0"/>
            <a:ext cx="4801782" cy="6858000"/>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37" y="0"/>
            <a:ext cx="4801782" cy="6858000"/>
          </a:xfrm>
          <a:prstGeom prst="rect">
            <a:avLst/>
          </a:prstGeom>
        </p:spPr>
      </p:pic>
      <p:sp>
        <p:nvSpPr>
          <p:cNvPr id="7" name="Segnaposto contenuto 6"/>
          <p:cNvSpPr>
            <a:spLocks noGrp="1"/>
          </p:cNvSpPr>
          <p:nvPr>
            <p:ph idx="1"/>
          </p:nvPr>
        </p:nvSpPr>
        <p:spPr/>
        <p:txBody>
          <a:bodyPr/>
          <a:lstStyle/>
          <a:p>
            <a:endParaRPr lang="it-IT" dirty="0"/>
          </a:p>
        </p:txBody>
      </p:sp>
      <p:sp>
        <p:nvSpPr>
          <p:cNvPr id="3" name="CasellaDiTesto 2"/>
          <p:cNvSpPr txBox="1"/>
          <p:nvPr/>
        </p:nvSpPr>
        <p:spPr>
          <a:xfrm>
            <a:off x="9957901" y="1041009"/>
            <a:ext cx="2041841" cy="4524315"/>
          </a:xfrm>
          <a:prstGeom prst="rect">
            <a:avLst/>
          </a:prstGeom>
          <a:noFill/>
        </p:spPr>
        <p:txBody>
          <a:bodyPr wrap="square" rtlCol="0">
            <a:spAutoFit/>
          </a:bodyPr>
          <a:lstStyle/>
          <a:p>
            <a:r>
              <a:rPr lang="en-GB" dirty="0">
                <a:latin typeface="+mj-lt"/>
              </a:rPr>
              <a:t>Annual limit exceedances: 2 stations (0.2%)</a:t>
            </a:r>
          </a:p>
          <a:p>
            <a:endParaRPr lang="en-GB" dirty="0">
              <a:latin typeface="+mj-lt"/>
            </a:endParaRPr>
          </a:p>
          <a:p>
            <a:r>
              <a:rPr lang="en-GB" dirty="0">
                <a:latin typeface="+mj-lt"/>
              </a:rPr>
              <a:t>Daily limit exceedances: 154 stations (29.7%)</a:t>
            </a:r>
          </a:p>
          <a:p>
            <a:endParaRPr lang="en-GB" dirty="0">
              <a:latin typeface="+mj-lt"/>
            </a:endParaRPr>
          </a:p>
          <a:p>
            <a:r>
              <a:rPr lang="en-GB" dirty="0">
                <a:latin typeface="+mj-lt"/>
              </a:rPr>
              <a:t>WHO short term AQG: 434 stations (83.6%)</a:t>
            </a:r>
          </a:p>
          <a:p>
            <a:endParaRPr lang="en-GB" dirty="0">
              <a:latin typeface="+mj-lt"/>
            </a:endParaRPr>
          </a:p>
          <a:p>
            <a:r>
              <a:rPr lang="en-GB" dirty="0">
                <a:latin typeface="+mj-lt"/>
              </a:rPr>
              <a:t>WHO long term: 460 stations (88.6%)</a:t>
            </a:r>
          </a:p>
          <a:p>
            <a:endParaRPr lang="en-GB" dirty="0">
              <a:latin typeface="+mj-lt"/>
            </a:endParaRPr>
          </a:p>
        </p:txBody>
      </p:sp>
      <p:sp>
        <p:nvSpPr>
          <p:cNvPr id="8" name="Titolo 3"/>
          <p:cNvSpPr txBox="1">
            <a:spLocks/>
          </p:cNvSpPr>
          <p:nvPr/>
        </p:nvSpPr>
        <p:spPr>
          <a:xfrm>
            <a:off x="618550" y="230188"/>
            <a:ext cx="324036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it-IT" sz="2400" dirty="0">
                <a:solidFill>
                  <a:srgbClr val="0000FF"/>
                </a:solidFill>
              </a:rPr>
              <a:t>PM</a:t>
            </a:r>
            <a:r>
              <a:rPr lang="it-IT" sz="2400" baseline="-25000" dirty="0">
                <a:solidFill>
                  <a:srgbClr val="0000FF"/>
                </a:solidFill>
              </a:rPr>
              <a:t>10</a:t>
            </a:r>
            <a:r>
              <a:rPr lang="it-IT" sz="2400" dirty="0">
                <a:solidFill>
                  <a:srgbClr val="0000FF"/>
                </a:solidFill>
              </a:rPr>
              <a:t> – 2020</a:t>
            </a:r>
          </a:p>
          <a:p>
            <a:r>
              <a:rPr lang="it-IT" sz="2400" dirty="0" err="1">
                <a:solidFill>
                  <a:srgbClr val="0000FF"/>
                </a:solidFill>
              </a:rPr>
              <a:t>Annual</a:t>
            </a:r>
            <a:r>
              <a:rPr lang="it-IT" sz="2400" dirty="0">
                <a:solidFill>
                  <a:srgbClr val="0000FF"/>
                </a:solidFill>
              </a:rPr>
              <a:t> </a:t>
            </a:r>
            <a:r>
              <a:rPr lang="it-IT" sz="2400" dirty="0" err="1">
                <a:solidFill>
                  <a:srgbClr val="0000FF"/>
                </a:solidFill>
              </a:rPr>
              <a:t>mean</a:t>
            </a:r>
            <a:endParaRPr lang="it-IT" sz="2400" dirty="0">
              <a:solidFill>
                <a:srgbClr val="0000FF"/>
              </a:solidFill>
            </a:endParaRPr>
          </a:p>
        </p:txBody>
      </p:sp>
      <p:sp>
        <p:nvSpPr>
          <p:cNvPr id="10" name="Titolo 3"/>
          <p:cNvSpPr txBox="1">
            <a:spLocks/>
          </p:cNvSpPr>
          <p:nvPr/>
        </p:nvSpPr>
        <p:spPr>
          <a:xfrm>
            <a:off x="5375769" y="216120"/>
            <a:ext cx="324036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it-IT" sz="2400" dirty="0">
                <a:solidFill>
                  <a:srgbClr val="0000FF"/>
                </a:solidFill>
              </a:rPr>
              <a:t>PM</a:t>
            </a:r>
            <a:r>
              <a:rPr lang="it-IT" sz="2400" baseline="-25000" dirty="0">
                <a:solidFill>
                  <a:srgbClr val="0000FF"/>
                </a:solidFill>
              </a:rPr>
              <a:t>10</a:t>
            </a:r>
            <a:r>
              <a:rPr lang="it-IT" sz="2400" dirty="0">
                <a:solidFill>
                  <a:srgbClr val="0000FF"/>
                </a:solidFill>
              </a:rPr>
              <a:t> – 2020</a:t>
            </a:r>
          </a:p>
          <a:p>
            <a:r>
              <a:rPr lang="it-IT" sz="2400" dirty="0" err="1">
                <a:solidFill>
                  <a:srgbClr val="0000FF"/>
                </a:solidFill>
              </a:rPr>
              <a:t>Daily</a:t>
            </a:r>
            <a:r>
              <a:rPr lang="it-IT" sz="2400" dirty="0">
                <a:solidFill>
                  <a:srgbClr val="0000FF"/>
                </a:solidFill>
              </a:rPr>
              <a:t> </a:t>
            </a:r>
            <a:r>
              <a:rPr lang="it-IT" sz="2400" dirty="0" err="1">
                <a:solidFill>
                  <a:srgbClr val="0000FF"/>
                </a:solidFill>
              </a:rPr>
              <a:t>exceedances</a:t>
            </a:r>
            <a:endParaRPr lang="it-IT" sz="2400" dirty="0">
              <a:solidFill>
                <a:srgbClr val="0000FF"/>
              </a:solidFill>
            </a:endParaRPr>
          </a:p>
        </p:txBody>
      </p:sp>
    </p:spTree>
    <p:extLst>
      <p:ext uri="{BB962C8B-B14F-4D97-AF65-F5344CB8AC3E}">
        <p14:creationId xmlns:p14="http://schemas.microsoft.com/office/powerpoint/2010/main" val="261107756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1789</TotalTime>
  <Words>2054</Words>
  <Application>Microsoft Office PowerPoint</Application>
  <PresentationFormat>Widescreen</PresentationFormat>
  <Paragraphs>213</Paragraphs>
  <Slides>28</Slides>
  <Notes>15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28</vt:i4>
      </vt:variant>
    </vt:vector>
  </HeadingPairs>
  <TitlesOfParts>
    <vt:vector size="37" baseType="lpstr">
      <vt:lpstr>Arial</vt:lpstr>
      <vt:lpstr>Calibri</vt:lpstr>
      <vt:lpstr>Calibri Light</vt:lpstr>
      <vt:lpstr>Cambria</vt:lpstr>
      <vt:lpstr>OpenSans</vt:lpstr>
      <vt:lpstr>Times New Roman</vt:lpstr>
      <vt:lpstr>Titillium Web</vt:lpstr>
      <vt:lpstr>Verdana</vt:lpstr>
      <vt:lpstr>Tema di Office</vt:lpstr>
      <vt:lpstr>   Air quality monitoring and management Workshop  Air quality assessment in Italy: ISPRA activities in the EU directives framework </vt:lpstr>
      <vt:lpstr>Presentazione standard di PowerPoint</vt:lpstr>
      <vt:lpstr>Presentazione standard di PowerPoint</vt:lpstr>
      <vt:lpstr>Main ISPRA role</vt:lpstr>
      <vt:lpstr>Reporting of official air quality information. Information submitted according to Directives 2004/107/EC and 2008/50/EC and decision 2011/850/EU.  </vt:lpstr>
      <vt:lpstr>Presentazione standard di PowerPoint</vt:lpstr>
      <vt:lpstr>2020 – over 600 measuring stations used for the assessment of ambient air quality</vt:lpstr>
      <vt:lpstr>2020 – sampling points by pollutant </vt:lpstr>
      <vt:lpstr>Presentazione standard di PowerPoint</vt:lpstr>
      <vt:lpstr>Italy, PM10, 2010 - 2019: annual variation over 370 sites; trend analysis using seasonally adjusted Mann-Kendall test and Theil-Sen estimate of the slope</vt:lpstr>
      <vt:lpstr>PM10, 2010 - 2019. Distance to target.</vt:lpstr>
      <vt:lpstr>Presentazione standard di PowerPoint</vt:lpstr>
      <vt:lpstr>Italy, NO2, 2010 - 2019: annual variation over 421 sites; trend analysis using seasonally adjusted Mann-Kendall test and Theil-Sen estimate of the slope</vt:lpstr>
      <vt:lpstr>NO2, 2010 - 2019. Distance to target.</vt:lpstr>
      <vt:lpstr>Presentazione standard di PowerPoint</vt:lpstr>
      <vt:lpstr>PM10 – geographical exceedances distribution </vt:lpstr>
      <vt:lpstr>Main Po Valley features</vt:lpstr>
      <vt:lpstr>Typical wind pattern by month in the Po Valley and comparison with European 10 m wind speed averages</vt:lpstr>
      <vt:lpstr>Mean seasonal hPBL calculated as average of the hourly estimates of the mixed layer and stable boundary layer thickness  (during diurnal and nocturnal hours, respectively)</vt:lpstr>
      <vt:lpstr>Emilia-Romagna (2003 – 2019).  Cold season critical days for PM10 exceedances</vt:lpstr>
      <vt:lpstr>PM10 daily values by month - typical distribution Frosinone – Sacco Valley zone (2007 – 2016)</vt:lpstr>
      <vt:lpstr>PM10 daily values by month - typical distribution Rome agglomerate zone (2007 – 2016)</vt:lpstr>
      <vt:lpstr>PM10 daily values by month - typical distribution Civitavecchia – coastal town zone (2007 – 2016)</vt:lpstr>
      <vt:lpstr>COMMISSION STAFF WORKING PAPER establishing guidelines for demonstration and subtraction of exceedances attributable to  natural sources under the Directive 2008/50/EC on ambient air quality and cleaner air  for Europe (EU  - 2011)</vt:lpstr>
      <vt:lpstr>Identifying Saharan dust outbreak episodes</vt:lpstr>
      <vt:lpstr>Selection of regional background reference stations</vt:lpstr>
      <vt:lpstr>Average number of events by station and average number of events by region (2013 – 2020)</vt:lpstr>
      <vt:lpstr>2018: Contribution to daily PM10 concentrations of events (by region, plot) and estimated contribution to the annual average (by station, map)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mario cattani</cp:lastModifiedBy>
  <cp:revision>64</cp:revision>
  <dcterms:created xsi:type="dcterms:W3CDTF">2021-12-07T17:59:10Z</dcterms:created>
  <dcterms:modified xsi:type="dcterms:W3CDTF">2021-12-16T13:59:19Z</dcterms:modified>
</cp:coreProperties>
</file>