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7"/>
  </p:notesMasterIdLst>
  <p:sldIdLst>
    <p:sldId id="359" r:id="rId2"/>
    <p:sldId id="362" r:id="rId3"/>
    <p:sldId id="369" r:id="rId4"/>
    <p:sldId id="360" r:id="rId5"/>
    <p:sldId id="373" r:id="rId6"/>
    <p:sldId id="371" r:id="rId7"/>
    <p:sldId id="367" r:id="rId8"/>
    <p:sldId id="375" r:id="rId9"/>
    <p:sldId id="361" r:id="rId10"/>
    <p:sldId id="376" r:id="rId11"/>
    <p:sldId id="377" r:id="rId12"/>
    <p:sldId id="368" r:id="rId13"/>
    <p:sldId id="374" r:id="rId14"/>
    <p:sldId id="378" r:id="rId15"/>
    <p:sldId id="3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REBOUL" initials="MR" lastIdx="1" clrIdx="0">
    <p:extLst>
      <p:ext uri="{19B8F6BF-5375-455C-9EA6-DF929625EA0E}">
        <p15:presenceInfo xmlns:p15="http://schemas.microsoft.com/office/powerpoint/2012/main" userId="S-1-5-21-162000069-797429340-3286647741-2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BEC"/>
    <a:srgbClr val="C73350"/>
    <a:srgbClr val="2F2973"/>
    <a:srgbClr val="E83C59"/>
    <a:srgbClr val="2F2771"/>
    <a:srgbClr val="2E2A6E"/>
    <a:srgbClr val="2D2A6E"/>
    <a:srgbClr val="2D2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0050" autoAdjust="0"/>
  </p:normalViewPr>
  <p:slideViewPr>
    <p:cSldViewPr snapToGrid="0" snapToObjects="1">
      <p:cViewPr varScale="1">
        <p:scale>
          <a:sx n="78" d="100"/>
          <a:sy n="78" d="100"/>
        </p:scale>
        <p:origin x="148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3A89-717B-4E6B-8F7A-91F6D4EDC489}" type="datetimeFigureOut">
              <a:rPr lang="el-GR" smtClean="0"/>
              <a:pPr/>
              <a:t>24/1/2022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374-4E20-4DBF-88F4-086A31F1CBE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054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981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15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4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348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692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082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837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172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336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680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925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910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12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16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A8374-4E20-4DBF-88F4-086A31F1CBE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62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2D2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3CDC30-E2B5-C940-A805-B34CAC8C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6338"/>
            <a:ext cx="6858000" cy="48101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C799B69-7A31-5C41-A34B-81C1A1F69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5031"/>
            <a:ext cx="6858000" cy="4810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F13A617-B39E-2C46-97D7-A422CD1516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57" y="310108"/>
            <a:ext cx="1894901" cy="1533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F82C63-5BB8-9D49-967D-796496A8E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900" y="5920601"/>
            <a:ext cx="5753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6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A27F1-013B-F448-9D41-9F82D85E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092"/>
            <a:ext cx="7372350" cy="66278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CDF7C9-0813-914B-B5E8-7FEC5A6AB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1020535"/>
            <a:ext cx="7372350" cy="5156427"/>
          </a:xfrm>
          <a:prstGeom prst="rect">
            <a:avLst/>
          </a:prstGeom>
        </p:spPr>
        <p:txBody>
          <a:bodyPr vert="eaVert"/>
          <a:lstStyle>
            <a:lvl1pPr marL="228600" indent="-3726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C260F-BA8D-F14E-912A-4B1125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79E04-EC41-9340-8027-80DC761B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5B5C0-B40B-4E49-806F-1B6465BF8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0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88C2CD-7630-064F-B436-532E847D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92836" y="365125"/>
            <a:ext cx="522514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981C78-FBD5-B84F-B4D4-39B5F896E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1164" y="365125"/>
            <a:ext cx="6735536" cy="5811838"/>
          </a:xfrm>
          <a:prstGeom prst="rect">
            <a:avLst/>
          </a:prstGeom>
        </p:spPr>
        <p:txBody>
          <a:bodyPr vert="eaVert"/>
          <a:lstStyle>
            <a:lvl1pPr marL="228600" indent="-372600">
              <a:buFontTx/>
              <a:buBlip>
                <a:blip r:embed="rId2"/>
              </a:buBlip>
              <a:defRPr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941667-870F-5A4C-BF1F-E582D7A9D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24C7A-D21B-5E46-B43F-88447897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45BAB-8849-2C48-9619-D0754900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2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1D6B2-AC9A-D849-8EB6-820F9673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092"/>
            <a:ext cx="7372350" cy="662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DF23E-69BF-C243-B140-FB1D6FD68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20535"/>
            <a:ext cx="7372350" cy="5156427"/>
          </a:xfrm>
          <a:prstGeom prst="rect">
            <a:avLst/>
          </a:prstGeom>
        </p:spPr>
        <p:txBody>
          <a:bodyPr/>
          <a:lstStyle>
            <a:lvl1pPr marL="228600" indent="-372600">
              <a:buFontTx/>
              <a:buBlip>
                <a:blip r:embed="rId2"/>
              </a:buBlip>
              <a:defRPr/>
            </a:lvl1pPr>
            <a:lvl2pPr marL="685800" indent="-372600">
              <a:buFontTx/>
              <a:buBlip>
                <a:blip r:embed="rId2"/>
              </a:buBlip>
              <a:defRPr sz="2200"/>
            </a:lvl2pPr>
            <a:lvl3pPr marL="1143000" indent="-372600">
              <a:buFontTx/>
              <a:buBlip>
                <a:blip r:embed="rId2"/>
              </a:buBlip>
              <a:defRPr/>
            </a:lvl3pPr>
            <a:lvl4pPr marL="1600200" indent="-372600">
              <a:buFontTx/>
              <a:buBlip>
                <a:blip r:embed="rId2"/>
              </a:buBlip>
              <a:defRPr/>
            </a:lvl4pPr>
            <a:lvl5pPr marL="2057400" indent="-372600">
              <a:buFontTx/>
              <a:buBlip>
                <a:blip r:embed="rId2"/>
              </a:buBlip>
              <a:defRPr/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7F8B2-39AA-C74D-9153-0565BF1D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3C68D6-BCB5-3C44-90E6-C5B5B642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F5C41-71B3-F747-B2B3-244593E0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13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D1CF8-2868-334D-AD74-8AAEA38F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736" y="1709739"/>
            <a:ext cx="7032852" cy="1500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39CE7-7CD1-D24B-92AC-6A685C96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7736" y="3649207"/>
            <a:ext cx="70328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2D43B7-F1D0-214D-96F2-B59EFA36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C803D-FEC2-1846-8792-AC326677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90403-A4BE-3346-B16C-C10810FF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85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21230E-56E9-E546-AF56-F39A8D72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092"/>
            <a:ext cx="7372350" cy="662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E0482-9B65-E74B-951F-9F19B3450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6478" y="1016904"/>
            <a:ext cx="3477986" cy="5160059"/>
          </a:xfrm>
          <a:prstGeom prst="rect">
            <a:avLst/>
          </a:prstGeom>
        </p:spPr>
        <p:txBody>
          <a:bodyPr/>
          <a:lstStyle>
            <a:lvl1pPr marL="228600" indent="-372600">
              <a:buFontTx/>
              <a:buBlip>
                <a:blip r:embed="rId2"/>
              </a:buBlip>
              <a:defRPr>
                <a:latin typeface="+mn-lt"/>
              </a:defRPr>
            </a:lvl1pPr>
            <a:lvl2pPr marL="685800" indent="-372600">
              <a:buFontTx/>
              <a:buBlip>
                <a:blip r:embed="rId2"/>
              </a:buBlip>
              <a:defRPr>
                <a:latin typeface="+mn-lt"/>
              </a:defRPr>
            </a:lvl2pPr>
            <a:lvl3pPr marL="1143000" indent="-372600">
              <a:buFontTx/>
              <a:buBlip>
                <a:blip r:embed="rId2"/>
              </a:buBlip>
              <a:defRPr>
                <a:latin typeface="+mn-lt"/>
              </a:defRPr>
            </a:lvl3pPr>
            <a:lvl4pPr marL="1600200" indent="-372600">
              <a:buFontTx/>
              <a:buBlip>
                <a:blip r:embed="rId2"/>
              </a:buBlip>
              <a:defRPr sz="2000">
                <a:latin typeface="+mn-lt"/>
              </a:defRPr>
            </a:lvl4pPr>
            <a:lvl5pPr marL="2057400" indent="-372600">
              <a:buFontTx/>
              <a:buBlip>
                <a:blip r:embed="rId2"/>
              </a:buBlip>
              <a:defRPr sz="2000">
                <a:latin typeface="+mn-lt"/>
              </a:defRPr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554DAE-58D3-F24B-9A88-B02721F6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4080" y="1016904"/>
            <a:ext cx="3641270" cy="5160059"/>
          </a:xfrm>
          <a:prstGeom prst="rect">
            <a:avLst/>
          </a:prstGeom>
        </p:spPr>
        <p:txBody>
          <a:bodyPr/>
          <a:lstStyle>
            <a:lvl1pPr marL="228600" indent="-372600">
              <a:buFontTx/>
              <a:buBlip>
                <a:blip r:embed="rId2"/>
              </a:buBlip>
              <a:defRPr/>
            </a:lvl1pPr>
            <a:lvl2pPr marL="685800" indent="-372600">
              <a:buFontTx/>
              <a:buBlip>
                <a:blip r:embed="rId2"/>
              </a:buBlip>
              <a:defRPr/>
            </a:lvl2pPr>
            <a:lvl3pPr marL="1143000" indent="-372600">
              <a:buFontTx/>
              <a:buBlip>
                <a:blip r:embed="rId2"/>
              </a:buBlip>
              <a:defRPr/>
            </a:lvl3pPr>
            <a:lvl4pPr marL="1600200" indent="-372600">
              <a:buFontTx/>
              <a:buBlip>
                <a:blip r:embed="rId2"/>
              </a:buBlip>
              <a:defRPr/>
            </a:lvl4pPr>
            <a:lvl5pPr marL="2057400" indent="-372600">
              <a:buFontTx/>
              <a:buBlip>
                <a:blip r:embed="rId2"/>
              </a:buBlip>
              <a:defRPr/>
            </a:lvl5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9DE54-3BA8-5C48-AD94-EECD6B4C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607F56-5417-D94B-8012-325E0DF6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DA32E-07E2-6C4C-86E9-1E25F454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05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1C04E-8C3C-2E4F-ADDF-24C194D1C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8" y="14062"/>
            <a:ext cx="7886700" cy="7533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D74F11-7EAF-0C4F-BDEB-03774C6B2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5" y="889907"/>
            <a:ext cx="3461657" cy="16151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90A0D1-5043-8C40-A8D1-8C32D6EE5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6286" y="2505075"/>
            <a:ext cx="346165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72600">
              <a:buFontTx/>
              <a:buBlip>
                <a:blip r:embed="rId2"/>
              </a:buBlip>
              <a:defRPr sz="180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C473FB-009B-344F-BDB6-7507C216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55281" y="889907"/>
            <a:ext cx="3461657" cy="16151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059052-BF4A-354A-9539-3178A305F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55280" y="2505075"/>
            <a:ext cx="346165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72600">
              <a:buFontTx/>
              <a:buBlip>
                <a:blip r:embed="rId2"/>
              </a:buBlip>
              <a:defRPr sz="1800"/>
            </a:lvl1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C73324-12E9-7E4D-BC85-BD4C837B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D14CCD-B638-5146-A056-1EA71942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5DFBD5-EE66-C64B-BB40-C36529BD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97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4B83D-EEC4-414A-AB0A-BC65BCF2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8092"/>
            <a:ext cx="7372350" cy="6627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D88251-D418-4243-A879-0CD80540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678351-DFA7-6B4F-B600-BA4841C1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5EDBF1-E305-C14C-BFD8-F6324FEF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72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695480-CF2D-1D4B-A520-871BADFD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8929AE-9200-BE4C-93C9-ED7529C4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9C4634-2935-9747-B3E0-88EE1BAC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23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81D2B-F47A-BF44-AFCF-DF41245C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9" y="465591"/>
            <a:ext cx="3487738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3A297C-462F-D84D-BAAE-86111951F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465591"/>
            <a:ext cx="3487738" cy="5395459"/>
          </a:xfrm>
          <a:prstGeom prst="rect">
            <a:avLst/>
          </a:prstGeom>
        </p:spPr>
        <p:txBody>
          <a:bodyPr/>
          <a:lstStyle>
            <a:lvl1pPr marL="228600" indent="-372600">
              <a:buFontTx/>
              <a:buBlip>
                <a:blip r:embed="rId2"/>
              </a:buBlip>
              <a:defRPr sz="2400"/>
            </a:lvl1pPr>
            <a:lvl2pPr marL="685800" indent="-372600">
              <a:buFontTx/>
              <a:buBlip>
                <a:blip r:embed="rId2"/>
              </a:buBlip>
              <a:defRPr sz="2000"/>
            </a:lvl2pPr>
            <a:lvl3pPr marL="1143000" indent="-372600">
              <a:buFontTx/>
              <a:buBlip>
                <a:blip r:embed="rId2"/>
              </a:buBlip>
              <a:defRPr sz="2000"/>
            </a:lvl3pPr>
            <a:lvl4pPr marL="1600200" indent="-372600">
              <a:buFontTx/>
              <a:buBlip>
                <a:blip r:embed="rId2"/>
              </a:buBlip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E8F14D-9159-864B-A986-33DC308D6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410" y="2049462"/>
            <a:ext cx="35040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37BCBF-0514-954C-BB08-986D7C5A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432584-4FAD-B04C-830D-A2BC4462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379FCB-F347-2D43-832B-86A6CA3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55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0AA74-F686-D346-9BBF-835DA78A1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465364"/>
            <a:ext cx="2949575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043BC2-EFE1-AA49-AFF7-52EA29D8A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43375" y="465364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CA30EB-3A96-D548-A1A8-976A8AF20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3800" y="206579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5901F7-E2C0-E143-8CC5-F96BB2B4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/>
          <a:lstStyle/>
          <a:p>
            <a:fld id="{11C44946-231A-1F44-92F7-CC30F4EED693}" type="datetimeFigureOut">
              <a:rPr lang="fr-FR" smtClean="0"/>
              <a:t>24/01/2022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DCEF5D-2BC3-8449-A8DE-88656D04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38B4BE-C49F-004A-BB95-E314903E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7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250639CF-8AAD-104B-9F99-D2A0BB7E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0" y="148092"/>
            <a:ext cx="712296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119441E-ABE4-AE4B-BB4B-7D366759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382" y="1020535"/>
            <a:ext cx="7122968" cy="515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0786608E-68C1-D04A-8BB8-A04D457FF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7425" y="63829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1A7D1E6-4995-604B-BF57-3A2646D9A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CD0D-8BC5-DC45-A630-E857CA357D6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61632B6-7009-9A46-A000-531343FC9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300" y="6382994"/>
            <a:ext cx="955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C44946-231A-1F44-92F7-CC30F4EED693}" type="datetimeFigureOut">
              <a:rPr lang="fr-FR" smtClean="0"/>
              <a:pPr/>
              <a:t>24/01/2022</a:t>
            </a:fld>
            <a:endParaRPr lang="fr-FR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750998C-455E-A941-A932-398320B96B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43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372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72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72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72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72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ir-quality.g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grivas@noa.g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2345A-0E2B-624B-9317-013C9A33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535" y="2680214"/>
            <a:ext cx="7142018" cy="1097557"/>
          </a:xfrm>
        </p:spPr>
        <p:txBody>
          <a:bodyPr>
            <a:normAutofit fontScale="90000"/>
          </a:bodyPr>
          <a:lstStyle/>
          <a:p>
            <a:r>
              <a:rPr lang="en-US" dirty="0"/>
              <a:t>Air quality monitoring through </a:t>
            </a:r>
            <a:r>
              <a:rPr lang="en-US" dirty="0" smtClean="0"/>
              <a:t>sensor-based </a:t>
            </a:r>
            <a:r>
              <a:rPr lang="en-US" dirty="0"/>
              <a:t>networks in large metropolitan areas: The case of Athens, Greece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117880-5F72-454F-A455-741783257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82759"/>
            <a:ext cx="6858000" cy="7331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Georgios Grivas</a:t>
            </a:r>
            <a:endParaRPr lang="el-GR" dirty="0" smtClean="0"/>
          </a:p>
          <a:p>
            <a:r>
              <a:rPr lang="en-US" dirty="0" smtClean="0"/>
              <a:t>Research Fellow, National Observatory of Athens (IERSD/NOA)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855" y="4887279"/>
            <a:ext cx="1170110" cy="117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0328" y="4886957"/>
            <a:ext cx="1170432" cy="1170432"/>
          </a:xfrm>
          <a:prstGeom prst="rect">
            <a:avLst/>
          </a:prstGeom>
          <a:noFill/>
          <a:ln w="9525">
            <a:solidFill>
              <a:srgbClr val="FEEB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3123" y="4913407"/>
            <a:ext cx="1170432" cy="114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632" y="78867"/>
            <a:ext cx="4186277" cy="2407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318" y="78867"/>
            <a:ext cx="2508059" cy="240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48092"/>
            <a:ext cx="7631724" cy="662782"/>
          </a:xfrm>
        </p:spPr>
        <p:txBody>
          <a:bodyPr>
            <a:normAutofit/>
          </a:bodyPr>
          <a:lstStyle/>
          <a:p>
            <a:r>
              <a:rPr lang="en-US" dirty="0" smtClean="0"/>
              <a:t>The NOA/PANACEA PM</a:t>
            </a:r>
            <a:r>
              <a:rPr lang="en-US" baseline="-25000" dirty="0" smtClean="0"/>
              <a:t>2.5</a:t>
            </a:r>
            <a:r>
              <a:rPr lang="en-US" dirty="0" smtClean="0"/>
              <a:t> monitoring network in Athens</a:t>
            </a:r>
            <a:endParaRPr lang="en-US" dirty="0"/>
          </a:p>
        </p:txBody>
      </p:sp>
      <p:sp>
        <p:nvSpPr>
          <p:cNvPr id="21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1222755" y="884772"/>
            <a:ext cx="334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hlinkClick r:id="rId3"/>
              </a:rPr>
              <a:t>https://air-quality.gr</a:t>
            </a:r>
            <a:endParaRPr lang="en-US" sz="2800" b="1" i="1" dirty="0" smtClean="0"/>
          </a:p>
        </p:txBody>
      </p:sp>
      <p:sp>
        <p:nvSpPr>
          <p:cNvPr id="22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5297365" y="884772"/>
            <a:ext cx="3202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PM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2.5</a:t>
            </a:r>
            <a:r>
              <a:rPr lang="en-US" sz="2000" b="1" dirty="0" smtClean="0">
                <a:solidFill>
                  <a:srgbClr val="FF0000"/>
                </a:solidFill>
              </a:rPr>
              <a:t> monitoring in the GAA using low-cost sensors</a:t>
            </a:r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1474239" y="4871478"/>
            <a:ext cx="42524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26 </a:t>
            </a:r>
            <a:r>
              <a:rPr lang="en-US" sz="2000" b="1" dirty="0" smtClean="0"/>
              <a:t>measurement sites in the GAA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≈ </a:t>
            </a:r>
            <a:r>
              <a:rPr lang="en-US" sz="2000" b="1" dirty="0" smtClean="0"/>
              <a:t>90 </a:t>
            </a:r>
            <a:r>
              <a:rPr lang="en-US" sz="2000" b="1" dirty="0" smtClean="0"/>
              <a:t>measurement sites in Greek cities </a:t>
            </a:r>
          </a:p>
          <a:p>
            <a:r>
              <a:rPr lang="en-US" sz="2000" b="1" dirty="0" smtClean="0"/>
              <a:t>(in the framework of RI-PANACEA, with the cooperation of Greek Universities, such as UPatras)</a:t>
            </a:r>
          </a:p>
          <a:p>
            <a:endParaRPr lang="el-GR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238" y="1584235"/>
            <a:ext cx="7025501" cy="29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69" y="4637636"/>
            <a:ext cx="2435470" cy="2098899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5297365" y="5882054"/>
            <a:ext cx="637665" cy="2901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5203626" y="4812424"/>
            <a:ext cx="477626" cy="2901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48092"/>
            <a:ext cx="8308732" cy="662782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NOA/EMISSION multi-pollutant monitoring </a:t>
            </a:r>
            <a:r>
              <a:rPr lang="en-US" dirty="0"/>
              <a:t>network in Athens</a:t>
            </a:r>
          </a:p>
        </p:txBody>
      </p:sp>
      <p:sp>
        <p:nvSpPr>
          <p:cNvPr id="22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6015372" y="1731234"/>
            <a:ext cx="3128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3</a:t>
            </a:r>
            <a:r>
              <a:rPr lang="en-US" sz="2000" b="1" dirty="0" smtClean="0">
                <a:solidFill>
                  <a:srgbClr val="0070C0"/>
                </a:solidFill>
              </a:rPr>
              <a:t>, NO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x</a:t>
            </a:r>
            <a:r>
              <a:rPr lang="en-US" sz="2000" b="1" dirty="0" smtClean="0">
                <a:solidFill>
                  <a:srgbClr val="0070C0"/>
                </a:solidFill>
              </a:rPr>
              <a:t>, CO, PM</a:t>
            </a:r>
            <a:r>
              <a:rPr lang="en-US" sz="2000" b="1" baseline="-25000" dirty="0" smtClean="0">
                <a:solidFill>
                  <a:srgbClr val="0070C0"/>
                </a:solidFill>
              </a:rPr>
              <a:t>x </a:t>
            </a:r>
            <a:r>
              <a:rPr lang="en-US" sz="2000" b="1" dirty="0" smtClean="0">
                <a:solidFill>
                  <a:srgbClr val="FF0000"/>
                </a:solidFill>
              </a:rPr>
              <a:t>measurements in the GAA, using AQMesh and custom made low-cost systems</a:t>
            </a:r>
          </a:p>
        </p:txBody>
      </p:sp>
      <p:sp>
        <p:nvSpPr>
          <p:cNvPr id="23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6360518" y="3196183"/>
            <a:ext cx="2507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15 measurement sites </a:t>
            </a:r>
          </a:p>
          <a:p>
            <a:pPr algn="ctr"/>
            <a:r>
              <a:rPr lang="en-US" sz="2000" b="1" dirty="0" smtClean="0"/>
              <a:t>in the GAA</a:t>
            </a:r>
            <a:endParaRPr lang="el-GR" sz="2000" b="1" dirty="0" smtClean="0"/>
          </a:p>
        </p:txBody>
      </p:sp>
      <p:sp>
        <p:nvSpPr>
          <p:cNvPr id="13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1142999" y="857861"/>
            <a:ext cx="487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https://</a:t>
            </a:r>
            <a:r>
              <a:rPr lang="en-US" sz="2400" b="1" i="1" dirty="0" smtClean="0">
                <a:solidFill>
                  <a:srgbClr val="0070C0"/>
                </a:solidFill>
              </a:rPr>
              <a:t>emission-web.meteo.noa.gr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3466"/>
            <a:ext cx="1142999" cy="544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904" y="3904069"/>
            <a:ext cx="1476460" cy="288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570" y="3904069"/>
            <a:ext cx="1482547" cy="2880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24" y="3904069"/>
            <a:ext cx="1392049" cy="288037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77" y="1319526"/>
            <a:ext cx="4652896" cy="2272464"/>
          </a:xfrm>
          <a:prstGeom prst="rect">
            <a:avLst/>
          </a:prstGeom>
        </p:spPr>
      </p:pic>
      <p:sp>
        <p:nvSpPr>
          <p:cNvPr id="14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6015372" y="4897533"/>
            <a:ext cx="3128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Envi4Athens (DRAXIS)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- Smartphone app for the EMISSION network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- Personalized AQI and info - Citizen engagement</a:t>
            </a:r>
          </a:p>
        </p:txBody>
      </p:sp>
      <p:pic>
        <p:nvPicPr>
          <p:cNvPr id="10" name="Picture 9" descr="Illustrazione gratis: &lt;strong&gt;Computer&lt;/strong&gt;, Tasti, Raggi, Pc ...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459" y="932288"/>
            <a:ext cx="975359" cy="731520"/>
          </a:xfrm>
          <a:prstGeom prst="rect">
            <a:avLst/>
          </a:prstGeom>
        </p:spPr>
      </p:pic>
      <p:pic>
        <p:nvPicPr>
          <p:cNvPr id="11" name="Picture 10" descr="&lt;strong&gt;Smartphone&lt;/strong&gt; in Hand (#2) | Free SV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378" y="404557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/>
          </a:bodyPr>
          <a:lstStyle/>
          <a:p>
            <a:r>
              <a:rPr lang="en-US" dirty="0" smtClean="0"/>
              <a:t>An example: The August 2021 wildfire events</a:t>
            </a:r>
            <a:endParaRPr lang="fr-FR" dirty="0"/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7656294" y="1294097"/>
            <a:ext cx="1487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Start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 event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486" y="810874"/>
            <a:ext cx="3066809" cy="18698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810875"/>
            <a:ext cx="3376247" cy="1869854"/>
          </a:xfrm>
          <a:prstGeom prst="rect">
            <a:avLst/>
          </a:prstGeom>
        </p:spPr>
      </p:pic>
      <p:sp>
        <p:nvSpPr>
          <p:cNvPr id="21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7659739" y="3111408"/>
            <a:ext cx="1487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Nearing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city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4652415"/>
            <a:ext cx="3376247" cy="18698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59" y="4648447"/>
            <a:ext cx="3056979" cy="18738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2734100"/>
            <a:ext cx="3376247" cy="1864943"/>
          </a:xfrm>
          <a:prstGeom prst="rect">
            <a:avLst/>
          </a:prstGeom>
        </p:spPr>
      </p:pic>
      <p:sp>
        <p:nvSpPr>
          <p:cNvPr id="27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7656295" y="5130573"/>
            <a:ext cx="1487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Covering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basin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60" y="2734099"/>
            <a:ext cx="3056979" cy="1864943"/>
          </a:xfrm>
          <a:prstGeom prst="rect">
            <a:avLst/>
          </a:prstGeom>
        </p:spPr>
      </p:pic>
      <p:pic>
        <p:nvPicPr>
          <p:cNvPr id="29" name="Picture 28" descr="Download &lt;strong&gt;Fire&lt;/strong&gt; Flame Transparent HQ PNG Image | FreePNGIm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44" y="419479"/>
            <a:ext cx="476044" cy="782791"/>
          </a:xfrm>
          <a:prstGeom prst="rect">
            <a:avLst/>
          </a:prstGeom>
        </p:spPr>
      </p:pic>
      <p:pic>
        <p:nvPicPr>
          <p:cNvPr id="30" name="Picture 29" descr="Download &lt;strong&gt;Fire&lt;/strong&gt; Flame Transparent HQ PNG Image | FreePNGIm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44" y="2314218"/>
            <a:ext cx="476044" cy="782791"/>
          </a:xfrm>
          <a:prstGeom prst="rect">
            <a:avLst/>
          </a:prstGeom>
        </p:spPr>
      </p:pic>
      <p:pic>
        <p:nvPicPr>
          <p:cNvPr id="31" name="Picture 30" descr="Download &lt;strong&gt;Fire&lt;/strong&gt; Flame Transparent HQ PNG Image | FreePNGIm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444" y="4257051"/>
            <a:ext cx="476044" cy="7827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112317"/>
            <a:ext cx="1097280" cy="7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utility of a sensor-based network in the context of </a:t>
            </a:r>
            <a:r>
              <a:rPr lang="en-US" u="sng" dirty="0" smtClean="0">
                <a:solidFill>
                  <a:srgbClr val="FF0000"/>
                </a:solidFill>
              </a:rPr>
              <a:t>e-shape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1143000" y="926500"/>
            <a:ext cx="793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Pilot: S2-P3</a:t>
            </a:r>
            <a:r>
              <a:rPr lang="en-US" b="1" dirty="0">
                <a:solidFill>
                  <a:srgbClr val="0070C0"/>
                </a:solidFill>
              </a:rPr>
              <a:t>: EO-based pollution-health risks profiling in the urban environment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366140-089B-3341-A359-41595AB6BA40}"/>
              </a:ext>
            </a:extLst>
          </p:cNvPr>
          <p:cNvSpPr txBox="1"/>
          <p:nvPr/>
        </p:nvSpPr>
        <p:spPr>
          <a:xfrm>
            <a:off x="1142998" y="1436730"/>
            <a:ext cx="77196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/>
              <a:t>Target: </a:t>
            </a:r>
            <a:r>
              <a:rPr lang="en-US" sz="1600" i="1" dirty="0" smtClean="0"/>
              <a:t>	Blend EO platforms for AQ with socio-economic and health data, into an 			integrated risk assessment system to support decision making</a:t>
            </a:r>
          </a:p>
          <a:p>
            <a:endParaRPr lang="en-US" sz="1600" i="1" u="sng" dirty="0" smtClean="0"/>
          </a:p>
          <a:p>
            <a:endParaRPr lang="en-US" sz="1600" i="1" u="sng" dirty="0"/>
          </a:p>
          <a:p>
            <a:r>
              <a:rPr lang="en-US" sz="1600" i="1" u="sng" dirty="0" smtClean="0"/>
              <a:t>Key </a:t>
            </a:r>
            <a:r>
              <a:rPr lang="en-US" sz="1600" i="1" u="sng" dirty="0"/>
              <a:t>tools: </a:t>
            </a:r>
            <a:endParaRPr lang="en-US" sz="1600" i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High-resolution</a:t>
            </a:r>
            <a:r>
              <a:rPr lang="en-US" sz="1600" i="1" dirty="0"/>
              <a:t>, city-scale AQ modeling system (see upcoming presentation)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Dynamic </a:t>
            </a:r>
            <a:r>
              <a:rPr lang="en-US" sz="1600" i="1" dirty="0"/>
              <a:t>population exposure methodology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Health </a:t>
            </a:r>
            <a:r>
              <a:rPr lang="en-US" sz="1600" i="1" dirty="0"/>
              <a:t>impact assessment tools</a:t>
            </a:r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1600" i="1" u="sng" dirty="0">
                <a:solidFill>
                  <a:srgbClr val="0070C0"/>
                </a:solidFill>
              </a:rPr>
              <a:t>Possibilities </a:t>
            </a:r>
            <a:r>
              <a:rPr lang="en-US" sz="1600" i="1" u="sng" dirty="0" smtClean="0">
                <a:solidFill>
                  <a:srgbClr val="0070C0"/>
                </a:solidFill>
              </a:rPr>
              <a:t>opened up with </a:t>
            </a:r>
            <a:r>
              <a:rPr lang="en-US" sz="1600" i="1" u="sng" dirty="0">
                <a:solidFill>
                  <a:srgbClr val="0070C0"/>
                </a:solidFill>
              </a:rPr>
              <a:t>AQ monitoring in high resolution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Improved validation and assimilation of the AQ modelling system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Characterization of AQ at the municipality level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Utilization of </a:t>
            </a:r>
            <a:r>
              <a:rPr lang="en-US" sz="1600" i="1" dirty="0" smtClean="0">
                <a:solidFill>
                  <a:srgbClr val="0070C0"/>
                </a:solidFill>
              </a:rPr>
              <a:t>measurements </a:t>
            </a:r>
            <a:r>
              <a:rPr lang="en-US" sz="1600" i="1" dirty="0">
                <a:solidFill>
                  <a:srgbClr val="0070C0"/>
                </a:solidFill>
              </a:rPr>
              <a:t>in land-use regression models for spatial </a:t>
            </a:r>
            <a:r>
              <a:rPr lang="en-US" sz="1600" i="1" dirty="0" smtClean="0">
                <a:solidFill>
                  <a:srgbClr val="0070C0"/>
                </a:solidFill>
              </a:rPr>
              <a:t>prediction </a:t>
            </a:r>
            <a:r>
              <a:rPr lang="en-US" sz="1600" i="1" dirty="0">
                <a:solidFill>
                  <a:srgbClr val="0070C0"/>
                </a:solidFill>
              </a:rPr>
              <a:t>of long-term exposure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70C0"/>
                </a:solidFill>
              </a:rPr>
              <a:t>Provision of data for improved health impact assessment	</a:t>
            </a:r>
            <a:r>
              <a:rPr lang="en-US" sz="1600" i="1" dirty="0" smtClean="0">
                <a:solidFill>
                  <a:srgbClr val="0070C0"/>
                </a:solidFill>
              </a:rPr>
              <a:t>  </a:t>
            </a:r>
            <a:endParaRPr lang="fr-FR" sz="16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7" y="1295832"/>
            <a:ext cx="965224" cy="10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/>
          </a:bodyPr>
          <a:lstStyle/>
          <a:p>
            <a:r>
              <a:rPr lang="en-US" dirty="0" smtClean="0"/>
              <a:t>The path to an integrated network of calibrated data</a:t>
            </a:r>
            <a:endParaRPr lang="fr-FR" dirty="0"/>
          </a:p>
        </p:txBody>
      </p:sp>
      <p:sp>
        <p:nvSpPr>
          <p:cNvPr id="23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5128594" y="2498268"/>
            <a:ext cx="3166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 Traffic:</a:t>
            </a:r>
            <a:r>
              <a:rPr lang="en-US" sz="1400" b="1" dirty="0" smtClean="0">
                <a:solidFill>
                  <a:srgbClr val="FF0000"/>
                </a:solidFill>
              </a:rPr>
              <a:t>				3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Urban Background:	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</a:rPr>
              <a:t>15</a:t>
            </a:r>
            <a:endParaRPr lang="el-GR" sz="1400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Suburban Background: 	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en-US" sz="1400" b="1" dirty="0" smtClean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Near-city Rural Background</a:t>
            </a:r>
            <a:r>
              <a:rPr lang="en-US" sz="1400" b="1" dirty="0" smtClean="0">
                <a:solidFill>
                  <a:srgbClr val="FF0000"/>
                </a:solidFill>
              </a:rPr>
              <a:t>		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5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5559279" y="1740410"/>
            <a:ext cx="3599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Low-cost multi-pollutant systems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35" y="845718"/>
            <a:ext cx="3528486" cy="33867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835" y="4533958"/>
            <a:ext cx="2175555" cy="20954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942" y="4533958"/>
            <a:ext cx="2149907" cy="2095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722" y="818317"/>
            <a:ext cx="3863675" cy="161558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3701812" y="5436606"/>
            <a:ext cx="2329711" cy="2901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3701812" y="4537206"/>
            <a:ext cx="232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PM</a:t>
            </a:r>
            <a:r>
              <a:rPr lang="en-US" sz="2000" b="1" i="1" baseline="-25000" dirty="0" smtClean="0">
                <a:solidFill>
                  <a:srgbClr val="0070C0"/>
                </a:solidFill>
              </a:rPr>
              <a:t>2.5 </a:t>
            </a:r>
            <a:r>
              <a:rPr lang="en-US" sz="2000" b="1" i="1" dirty="0" smtClean="0">
                <a:solidFill>
                  <a:srgbClr val="0070C0"/>
                </a:solidFill>
              </a:rPr>
              <a:t>network </a:t>
            </a: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densification</a:t>
            </a:r>
            <a:r>
              <a:rPr lang="en-US" sz="2000" b="1" i="1" baseline="-25000" dirty="0" smtClean="0">
                <a:solidFill>
                  <a:srgbClr val="0070C0"/>
                </a:solidFill>
              </a:rPr>
              <a:t> 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  <p:sp>
        <p:nvSpPr>
          <p:cNvPr id="32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3620390" y="5726752"/>
            <a:ext cx="249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Aim </a:t>
            </a:r>
            <a:r>
              <a:rPr lang="en-US" sz="2000" b="1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1" dirty="0" smtClean="0">
                <a:solidFill>
                  <a:srgbClr val="0070C0"/>
                </a:solidFill>
              </a:rPr>
              <a:t>Coverage at the municipality level</a:t>
            </a:r>
            <a:endParaRPr lang="fr-FR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title"/>
          </p:nvPr>
        </p:nvSpPr>
        <p:spPr>
          <a:xfrm>
            <a:off x="3866416" y="1978269"/>
            <a:ext cx="2545374" cy="1214027"/>
          </a:xfrm>
        </p:spPr>
        <p:txBody>
          <a:bodyPr>
            <a:normAutofit fontScale="90000"/>
          </a:bodyPr>
          <a:lstStyle/>
          <a:p>
            <a:endParaRPr lang="el-GR" sz="1800" dirty="0" smtClean="0"/>
          </a:p>
          <a:p>
            <a:pPr marL="0" indent="0" algn="ctr">
              <a:buNone/>
            </a:pPr>
            <a:r>
              <a:rPr lang="en-US" sz="2800" i="1" dirty="0" smtClean="0"/>
              <a:t>Thank you</a:t>
            </a:r>
            <a:r>
              <a:rPr lang="el-GR" sz="2800" i="1" dirty="0" smtClean="0"/>
              <a:t> !!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l-GR" sz="2800" i="1" dirty="0" smtClean="0"/>
          </a:p>
          <a:p>
            <a:pPr marL="0" indent="0" algn="ctr">
              <a:buNone/>
            </a:pPr>
            <a:r>
              <a:rPr lang="en-US" sz="2800" dirty="0" smtClean="0">
                <a:hlinkClick r:id="rId3"/>
              </a:rPr>
              <a:t>ggrivas@noa.gr</a:t>
            </a:r>
            <a:endParaRPr lang="el-GR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07" y="3815444"/>
            <a:ext cx="8009793" cy="30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590454" cy="662782"/>
          </a:xfrm>
        </p:spPr>
        <p:txBody>
          <a:bodyPr>
            <a:noAutofit/>
          </a:bodyPr>
          <a:lstStyle/>
          <a:p>
            <a:r>
              <a:rPr lang="en-US" sz="2000" dirty="0" smtClean="0"/>
              <a:t>Dense Air Quality Monitoring Networks in major European cities</a:t>
            </a:r>
            <a:endParaRPr lang="fr-FR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95" y="1759743"/>
            <a:ext cx="2796782" cy="1718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495" y="975722"/>
            <a:ext cx="2796782" cy="500654"/>
          </a:xfrm>
          <a:prstGeom prst="rect">
            <a:avLst/>
          </a:prstGeom>
        </p:spPr>
      </p:pic>
      <p:sp>
        <p:nvSpPr>
          <p:cNvPr id="18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1279495" y="3604399"/>
            <a:ext cx="279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stations: ≈</a:t>
            </a:r>
            <a:r>
              <a:rPr lang="en-US" sz="1400" b="1" dirty="0" smtClean="0">
                <a:solidFill>
                  <a:srgbClr val="FF0000"/>
                </a:solidFill>
              </a:rPr>
              <a:t>	120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42" y="784564"/>
            <a:ext cx="1982886" cy="8471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78" y="1759743"/>
            <a:ext cx="2746682" cy="1718284"/>
          </a:xfrm>
          <a:prstGeom prst="rect">
            <a:avLst/>
          </a:prstGeom>
        </p:spPr>
      </p:pic>
      <p:sp>
        <p:nvSpPr>
          <p:cNvPr id="24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5286427" y="3604399"/>
            <a:ext cx="279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stations: ≈</a:t>
            </a:r>
            <a:r>
              <a:rPr lang="en-US" sz="1400" b="1" dirty="0" smtClean="0">
                <a:solidFill>
                  <a:srgbClr val="FF0000"/>
                </a:solidFill>
              </a:rPr>
              <a:t>	70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719" y="4203003"/>
            <a:ext cx="1967559" cy="2108010"/>
          </a:xfrm>
          <a:prstGeom prst="rect">
            <a:avLst/>
          </a:prstGeom>
        </p:spPr>
      </p:pic>
      <p:sp>
        <p:nvSpPr>
          <p:cNvPr id="25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1279497" y="6433815"/>
            <a:ext cx="279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stations: ≈</a:t>
            </a:r>
            <a:r>
              <a:rPr lang="en-US" sz="1400" b="1" dirty="0" smtClean="0">
                <a:solidFill>
                  <a:srgbClr val="FF0000"/>
                </a:solidFill>
              </a:rPr>
              <a:t>	</a:t>
            </a:r>
            <a:r>
              <a:rPr lang="en-US" sz="1400" b="1" dirty="0">
                <a:solidFill>
                  <a:srgbClr val="FF0000"/>
                </a:solidFill>
              </a:rPr>
              <a:t>5</a:t>
            </a:r>
            <a:r>
              <a:rPr lang="en-US" sz="1400" b="1" dirty="0" smtClean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3610" y="4858892"/>
            <a:ext cx="2066356" cy="7545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76" y="4203003"/>
            <a:ext cx="2746683" cy="4373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77" y="4709921"/>
            <a:ext cx="2746682" cy="1601092"/>
          </a:xfrm>
          <a:prstGeom prst="rect">
            <a:avLst/>
          </a:prstGeom>
        </p:spPr>
      </p:pic>
      <p:sp>
        <p:nvSpPr>
          <p:cNvPr id="31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5273903" y="6433815"/>
            <a:ext cx="279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No. of stations: ≈</a:t>
            </a:r>
            <a:r>
              <a:rPr lang="en-US" sz="1400" b="1" dirty="0" smtClean="0">
                <a:solidFill>
                  <a:srgbClr val="FF0000"/>
                </a:solidFill>
              </a:rPr>
              <a:t>	50</a:t>
            </a:r>
          </a:p>
        </p:txBody>
      </p:sp>
    </p:spTree>
    <p:extLst>
      <p:ext uri="{BB962C8B-B14F-4D97-AF65-F5344CB8AC3E}">
        <p14:creationId xmlns:p14="http://schemas.microsoft.com/office/powerpoint/2010/main" val="3652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590454" cy="662782"/>
          </a:xfrm>
        </p:spPr>
        <p:txBody>
          <a:bodyPr>
            <a:noAutofit/>
          </a:bodyPr>
          <a:lstStyle/>
          <a:p>
            <a:r>
              <a:rPr lang="en-US" sz="2000" dirty="0" smtClean="0"/>
              <a:t>A less dense Air Quality Monitoring Network in a major European City</a:t>
            </a:r>
            <a:endParaRPr lang="fr-F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9" y="810874"/>
            <a:ext cx="4103292" cy="3145664"/>
          </a:xfrm>
          <a:prstGeom prst="rect">
            <a:avLst/>
          </a:prstGeom>
        </p:spPr>
      </p:pic>
      <p:sp>
        <p:nvSpPr>
          <p:cNvPr id="4" name="ZoneTexte 19">
            <a:extLst>
              <a:ext uri="{FF2B5EF4-FFF2-40B4-BE49-F238E27FC236}">
                <a16:creationId xmlns:a16="http://schemas.microsoft.com/office/drawing/2014/main" id="{8FC45139-8687-B147-B793-8C3882FF2BCB}"/>
              </a:ext>
            </a:extLst>
          </p:cNvPr>
          <p:cNvSpPr txBox="1"/>
          <p:nvPr/>
        </p:nvSpPr>
        <p:spPr>
          <a:xfrm>
            <a:off x="5278760" y="906378"/>
            <a:ext cx="38036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u="sng" dirty="0" smtClean="0">
                <a:solidFill>
                  <a:srgbClr val="0070C0"/>
                </a:solidFill>
              </a:rPr>
              <a:t>GREATER AREA OF ATHENS (GAA)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Population:		</a:t>
            </a:r>
            <a:r>
              <a:rPr lang="el-GR" sz="1400" b="1" dirty="0" smtClean="0">
                <a:solidFill>
                  <a:srgbClr val="FF0000"/>
                </a:solidFill>
              </a:rPr>
              <a:t>3.6 </a:t>
            </a:r>
            <a:r>
              <a:rPr lang="en-US" sz="1400" b="1" dirty="0" smtClean="0">
                <a:solidFill>
                  <a:srgbClr val="FF0000"/>
                </a:solidFill>
              </a:rPr>
              <a:t>mil. (2019 – Eurostat)</a:t>
            </a:r>
            <a:endParaRPr lang="el-GR" sz="1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Area: 			</a:t>
            </a:r>
            <a:r>
              <a:rPr lang="en-US" sz="1400" b="1" dirty="0" smtClean="0">
                <a:solidFill>
                  <a:srgbClr val="FF0000"/>
                </a:solidFill>
              </a:rPr>
              <a:t>412 km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 </a:t>
            </a:r>
            <a:r>
              <a:rPr lang="en-US" sz="1400" b="1" dirty="0" smtClean="0">
                <a:solidFill>
                  <a:srgbClr val="FF0000"/>
                </a:solidFill>
              </a:rPr>
              <a:t>(Athens Basin)	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Units:</a:t>
            </a:r>
            <a:r>
              <a:rPr lang="en-US" sz="1400" b="1" dirty="0" smtClean="0">
                <a:solidFill>
                  <a:srgbClr val="FF0000"/>
                </a:solidFill>
              </a:rPr>
              <a:t>	8</a:t>
            </a:r>
          </a:p>
          <a:p>
            <a:pPr>
              <a:lnSpc>
                <a:spcPct val="200000"/>
              </a:lnSpc>
            </a:pPr>
            <a:r>
              <a:rPr lang="en-US" sz="1400" b="1" dirty="0" smtClean="0"/>
              <a:t>Municipalities:</a:t>
            </a:r>
            <a:r>
              <a:rPr lang="en-US" sz="1400" b="1" dirty="0" smtClean="0">
                <a:solidFill>
                  <a:srgbClr val="FF0000"/>
                </a:solidFill>
              </a:rPr>
              <a:t>	</a:t>
            </a:r>
            <a:r>
              <a:rPr lang="el-GR" sz="1400" b="1" dirty="0" smtClean="0">
                <a:solidFill>
                  <a:srgbClr val="FF0000"/>
                </a:solidFill>
              </a:rPr>
              <a:t>56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/>
              <a:t>Population</a:t>
            </a:r>
            <a:r>
              <a:rPr lang="fr-FR" sz="1400" b="1" dirty="0" smtClean="0"/>
              <a:t> </a:t>
            </a:r>
            <a:r>
              <a:rPr lang="fr-FR" sz="1400" b="1" dirty="0"/>
              <a:t>Range: </a:t>
            </a:r>
            <a:r>
              <a:rPr lang="el-GR" sz="1400" b="1" dirty="0" smtClean="0">
                <a:solidFill>
                  <a:srgbClr val="FF0000"/>
                </a:solidFill>
              </a:rPr>
              <a:t>18-664</a:t>
            </a:r>
            <a:r>
              <a:rPr lang="en-US" sz="1400" b="1" dirty="0" smtClean="0">
                <a:solidFill>
                  <a:srgbClr val="FF0000"/>
                </a:solidFill>
              </a:rPr>
              <a:t>k </a:t>
            </a:r>
            <a:r>
              <a:rPr lang="en-US" sz="1200" b="1" i="1" dirty="0" smtClean="0"/>
              <a:t>(by municipality)</a:t>
            </a:r>
            <a:endParaRPr lang="en-US" sz="1200" b="1" i="1" dirty="0"/>
          </a:p>
          <a:p>
            <a:pPr>
              <a:lnSpc>
                <a:spcPct val="200000"/>
              </a:lnSpc>
            </a:pPr>
            <a:r>
              <a:rPr lang="en-US" sz="1400" b="1" dirty="0" smtClean="0"/>
              <a:t>Density </a:t>
            </a:r>
            <a:r>
              <a:rPr lang="fr-FR" sz="1400" b="1" dirty="0" smtClean="0"/>
              <a:t>Range</a:t>
            </a:r>
            <a:r>
              <a:rPr lang="fr-FR" sz="1400" b="1" dirty="0"/>
              <a:t>: </a:t>
            </a:r>
            <a:r>
              <a:rPr lang="fr-FR" sz="1400" b="1" dirty="0" smtClean="0"/>
              <a:t>	</a:t>
            </a:r>
            <a:r>
              <a:rPr lang="fr-FR" sz="1400" b="1" dirty="0">
                <a:solidFill>
                  <a:srgbClr val="FF0000"/>
                </a:solidFill>
              </a:rPr>
              <a:t>0.1-21.2 k/km2 </a:t>
            </a:r>
            <a:r>
              <a:rPr lang="en-US" sz="1200" b="1" i="1" dirty="0"/>
              <a:t>(by municipality</a:t>
            </a:r>
            <a:r>
              <a:rPr lang="en-US" sz="1200" b="1" i="1" dirty="0" smtClean="0"/>
              <a:t>)</a:t>
            </a:r>
            <a:endParaRPr lang="en-US" sz="12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214" y="4023148"/>
            <a:ext cx="3672861" cy="2746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763" y="3165232"/>
            <a:ext cx="1588285" cy="754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95" y="4023148"/>
            <a:ext cx="3227023" cy="27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/>
          </a:bodyPr>
          <a:lstStyle/>
          <a:p>
            <a:r>
              <a:rPr lang="en-US" dirty="0" smtClean="0"/>
              <a:t>Local factors exacerbating common European AQ issues</a:t>
            </a:r>
            <a:endParaRPr lang="fr-F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13337" y="817356"/>
            <a:ext cx="5064371" cy="4503971"/>
          </a:xfrm>
        </p:spPr>
        <p:txBody>
          <a:bodyPr>
            <a:noAutofit/>
          </a:bodyPr>
          <a:lstStyle/>
          <a:p>
            <a:pPr indent="-283464">
              <a:spcBef>
                <a:spcPts val="6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Wintertime “smog” due to residential wood-burning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Research studies feature Athens as the biomass-burning capital of the EU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Extreme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short-term levels for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PM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&gt;200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 μ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gm</a:t>
            </a:r>
            <a:r>
              <a:rPr lang="en-US" sz="1400" i="1" baseline="30000" dirty="0" smtClean="0">
                <a:solidFill>
                  <a:schemeClr val="accent1">
                    <a:lumMod val="75000"/>
                  </a:schemeClr>
                </a:solidFill>
              </a:rPr>
              <a:t>-3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, hourly), </a:t>
            </a:r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with high contributions of organic compounds and black carbon</a:t>
            </a:r>
          </a:p>
          <a:p>
            <a:pPr marL="228600" lvl="1" indent="-283464">
              <a:spcBef>
                <a:spcPts val="12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Summertime </a:t>
            </a:r>
            <a:r>
              <a:rPr lang="en-US" sz="1600" b="1" dirty="0">
                <a:solidFill>
                  <a:srgbClr val="FF0000"/>
                </a:solidFill>
              </a:rPr>
              <a:t>photochemical </a:t>
            </a:r>
            <a:r>
              <a:rPr lang="en-US" sz="1600" b="1" dirty="0" smtClean="0">
                <a:solidFill>
                  <a:srgbClr val="FF0000"/>
                </a:solidFill>
              </a:rPr>
              <a:t>smog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High ozone levels with frequent exceedances of alert and information thresholds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The majority of urban background sites in the GAA each year breach the annual EU target-value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83464">
              <a:spcBef>
                <a:spcPts val="12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Aging vehicle fleet – Surge of diesel-powered cars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A ban on private diesel cars ended in 2011, and they have since dominated new and used-car sales 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Greece has one of the most aged vehicle fleets in the EU (4</a:t>
            </a:r>
            <a:r>
              <a:rPr lang="en-US" sz="1400" i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most aged for private cars, 1</a:t>
            </a:r>
            <a:r>
              <a:rPr lang="en-US" sz="1400" i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most aged for trucks)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Persistent AQ-standard violations for NO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, PM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at traffic sites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83464"/>
            <a:r>
              <a:rPr lang="en-US" sz="1600" b="1" dirty="0" smtClean="0">
                <a:solidFill>
                  <a:srgbClr val="FF0000"/>
                </a:solidFill>
              </a:rPr>
              <a:t>Shipping emissions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Piraeus in the GAA is the busiest European passenger port and the 2</a:t>
            </a:r>
            <a:r>
              <a:rPr lang="en-US" sz="1400" i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most busy port in the Mediterranean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>
              <a:spcAft>
                <a:spcPts val="1200"/>
              </a:spcAft>
              <a:buNone/>
            </a:pPr>
            <a:endParaRPr lang="en-US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399" y="799642"/>
            <a:ext cx="2878361" cy="149700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52" y="3888651"/>
            <a:ext cx="2872308" cy="1432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52" y="5409848"/>
            <a:ext cx="2872308" cy="13690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100"/>
                    </a14:imgEffect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452" y="2385166"/>
            <a:ext cx="2872308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/>
          </a:bodyPr>
          <a:lstStyle/>
          <a:p>
            <a:r>
              <a:rPr lang="en-US" dirty="0"/>
              <a:t>Episodic air quality events aggravate short-term exposure </a:t>
            </a:r>
            <a:endParaRPr lang="fr-F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13338" y="1076942"/>
            <a:ext cx="4958474" cy="5163712"/>
          </a:xfrm>
        </p:spPr>
        <p:txBody>
          <a:bodyPr>
            <a:noAutofit/>
          </a:bodyPr>
          <a:lstStyle/>
          <a:p>
            <a:pPr indent="-283464">
              <a:spcBef>
                <a:spcPts val="6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Wildfire smoke impacting the urban area 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The GAA has been affected by emissions from a wildfire event almost every summer since 2017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The impact of the August 2021 wildfire lasted for over a week and led to extreme short-term PM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levels </a:t>
            </a:r>
            <a:r>
              <a:rPr lang="el-GR" sz="1400" i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&gt;300</a:t>
            </a:r>
            <a:r>
              <a:rPr lang="el-GR" sz="14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400" i="1" dirty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gm</a:t>
            </a:r>
            <a:r>
              <a:rPr lang="en-US" sz="1400" i="1" baseline="30000" dirty="0" smtClean="0">
                <a:solidFill>
                  <a:schemeClr val="accent1">
                    <a:lumMod val="75000"/>
                  </a:schemeClr>
                </a:solidFill>
              </a:rPr>
              <a:t>-3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el-GR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83464">
              <a:spcBef>
                <a:spcPts val="12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Industrial accidents emitting hazardous pollutants</a:t>
            </a:r>
            <a:endParaRPr lang="el-GR" sz="1600" b="1" dirty="0" smtClean="0">
              <a:solidFill>
                <a:srgbClr val="FF0000"/>
              </a:solidFill>
            </a:endParaRP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In the recent years (2016-2020), there have been two large scale industrial accidents in plastic-recycling plants of the GAA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Atmospheric dispersion carried the plumes over the Athens basin, leading to excessive PM levels, characterized by high BC contribution</a:t>
            </a:r>
            <a:endParaRPr lang="el-GR" sz="1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1" indent="-283464"/>
            <a:r>
              <a:rPr lang="en-US" sz="1600" b="1" dirty="0" smtClean="0">
                <a:solidFill>
                  <a:srgbClr val="FF0000"/>
                </a:solidFill>
              </a:rPr>
              <a:t>African dust intrusions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Dust events due to Saharan dust transport are very common in Southern Greece, especially during spring, leading to extreme PM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levels and also aggravating short-term PM</a:t>
            </a:r>
            <a:r>
              <a:rPr lang="en-US" sz="1400" i="1" baseline="-25000" dirty="0" smtClean="0">
                <a:solidFill>
                  <a:schemeClr val="accent1">
                    <a:lumMod val="75000"/>
                  </a:schemeClr>
                </a:solidFill>
              </a:rPr>
              <a:t>2.5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</a:rPr>
              <a:t> exposure</a:t>
            </a:r>
            <a:endParaRPr lang="en-US" sz="1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lvl="1" indent="0">
              <a:spcAft>
                <a:spcPts val="1200"/>
              </a:spcAft>
              <a:buNone/>
            </a:pPr>
            <a:endParaRPr lang="en-US" sz="1400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12" y="4890500"/>
            <a:ext cx="2901948" cy="142049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12" y="3062643"/>
            <a:ext cx="2901948" cy="1420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12" y="1076941"/>
            <a:ext cx="2901948" cy="15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94A7B-AC77-DA42-B0CB-CE6455D8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148092"/>
            <a:ext cx="7930761" cy="6627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special needs for AQ monitoring in metro areas</a:t>
            </a:r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99319" y="1099977"/>
            <a:ext cx="5535589" cy="5520632"/>
          </a:xfrm>
        </p:spPr>
        <p:txBody>
          <a:bodyPr>
            <a:normAutofit lnSpcReduction="10000"/>
          </a:bodyPr>
          <a:lstStyle/>
          <a:p>
            <a:pPr marL="365760" algn="just"/>
            <a:r>
              <a:rPr lang="en-US" sz="1600" dirty="0">
                <a:solidFill>
                  <a:srgbClr val="002060"/>
                </a:solidFill>
              </a:rPr>
              <a:t>Large </a:t>
            </a:r>
            <a:r>
              <a:rPr lang="en-US" sz="1600" dirty="0" smtClean="0">
                <a:solidFill>
                  <a:srgbClr val="002060"/>
                </a:solidFill>
              </a:rPr>
              <a:t>exposed populations necessitate spatially representative measurements, to capture within-area variability and reduce exposure misclassification error </a:t>
            </a:r>
          </a:p>
          <a:p>
            <a:pPr marL="365760" algn="just"/>
            <a:r>
              <a:rPr lang="en-US" sz="1600" dirty="0" smtClean="0">
                <a:solidFill>
                  <a:srgbClr val="002060"/>
                </a:solidFill>
              </a:rPr>
              <a:t>Large areas mean that atmospheric dynamics can induce substantial intra-urban variability</a:t>
            </a:r>
          </a:p>
          <a:p>
            <a:pPr marL="365760" algn="just"/>
            <a:r>
              <a:rPr lang="en-US" sz="1600" dirty="0" smtClean="0">
                <a:solidFill>
                  <a:srgbClr val="002060"/>
                </a:solidFill>
              </a:rPr>
              <a:t>The heterogeneous urban landscape and source mixture dictate measurement at different site types</a:t>
            </a:r>
          </a:p>
          <a:p>
            <a:pPr marL="365760" algn="just"/>
            <a:r>
              <a:rPr lang="en-US" sz="1600" dirty="0" smtClean="0">
                <a:solidFill>
                  <a:srgbClr val="002060"/>
                </a:solidFill>
              </a:rPr>
              <a:t>Multiple stakeholders at different levels (governmental, regional, municipal, private sector) have different AQ management priorities and require solutions for local issues</a:t>
            </a:r>
          </a:p>
          <a:p>
            <a:pPr marL="365760" algn="just">
              <a:tabLst>
                <a:tab pos="400050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Large </a:t>
            </a:r>
            <a:r>
              <a:rPr lang="en-US" sz="1600" dirty="0">
                <a:solidFill>
                  <a:srgbClr val="002060"/>
                </a:solidFill>
              </a:rPr>
              <a:t>investments required to expand regulatory network</a:t>
            </a:r>
          </a:p>
          <a:p>
            <a:pPr marL="365760" algn="just">
              <a:tabLst>
                <a:tab pos="400050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Episodic events but also increased urban mobility call for near-real time information</a:t>
            </a:r>
            <a:endParaRPr lang="el-GR" sz="1600" dirty="0" smtClean="0">
              <a:solidFill>
                <a:srgbClr val="002060"/>
              </a:solidFill>
            </a:endParaRPr>
          </a:p>
          <a:p>
            <a:pPr marL="365760" algn="just">
              <a:tabLst>
                <a:tab pos="400050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Need for IoT integration and personalized exposure information (online platforms, smartphone apps, etc.)</a:t>
            </a:r>
            <a:endParaRPr lang="el-GR" sz="1600" dirty="0" smtClean="0">
              <a:solidFill>
                <a:srgbClr val="002060"/>
              </a:solidFill>
            </a:endParaRPr>
          </a:p>
          <a:p>
            <a:pPr marL="365760" algn="just">
              <a:tabLst>
                <a:tab pos="400050" algn="l"/>
              </a:tabLst>
            </a:pPr>
            <a:r>
              <a:rPr lang="en-US" sz="1600" b="1" i="1" dirty="0" smtClean="0">
                <a:solidFill>
                  <a:srgbClr val="FF0000"/>
                </a:solidFill>
              </a:rPr>
              <a:t>While sensor-based solution will not substitute regulatory AQ monitoring stations for compliance assessment, it is imperative to calibrate their outputs for reliable results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7165733" y="1099976"/>
            <a:ext cx="1828800" cy="12221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Densify</a:t>
            </a:r>
            <a:endParaRPr lang="en-US" b="1" dirty="0"/>
          </a:p>
        </p:txBody>
      </p:sp>
      <p:sp>
        <p:nvSpPr>
          <p:cNvPr id="18" name="Cloud 17"/>
          <p:cNvSpPr/>
          <p:nvPr/>
        </p:nvSpPr>
        <p:spPr>
          <a:xfrm>
            <a:off x="7165733" y="2478386"/>
            <a:ext cx="1828800" cy="12221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Downsize</a:t>
            </a:r>
            <a:endParaRPr lang="en-US" b="1" dirty="0"/>
          </a:p>
        </p:txBody>
      </p:sp>
      <p:sp>
        <p:nvSpPr>
          <p:cNvPr id="22" name="Cloud 21"/>
          <p:cNvSpPr/>
          <p:nvPr/>
        </p:nvSpPr>
        <p:spPr>
          <a:xfrm>
            <a:off x="7165734" y="3856796"/>
            <a:ext cx="1828800" cy="12221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Integrate online</a:t>
            </a:r>
            <a:endParaRPr lang="en-US" b="1" dirty="0"/>
          </a:p>
        </p:txBody>
      </p:sp>
      <p:sp>
        <p:nvSpPr>
          <p:cNvPr id="23" name="Cloud 22"/>
          <p:cNvSpPr/>
          <p:nvPr/>
        </p:nvSpPr>
        <p:spPr>
          <a:xfrm>
            <a:off x="7165733" y="5235206"/>
            <a:ext cx="1828800" cy="122213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Calibrate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6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48092"/>
            <a:ext cx="7897681" cy="662782"/>
          </a:xfrm>
        </p:spPr>
        <p:txBody>
          <a:bodyPr/>
          <a:lstStyle/>
          <a:p>
            <a:r>
              <a:rPr lang="en-US" dirty="0" smtClean="0"/>
              <a:t>Designing an integrated AQ monitoring network in Athens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88869" y="1409112"/>
            <a:ext cx="7376160" cy="2962591"/>
            <a:chOff x="159281" y="2219816"/>
            <a:chExt cx="8805207" cy="3405428"/>
          </a:xfrm>
        </p:grpSpPr>
        <p:sp>
          <p:nvSpPr>
            <p:cNvPr id="6" name="Rectangle 5"/>
            <p:cNvSpPr/>
            <p:nvPr/>
          </p:nvSpPr>
          <p:spPr>
            <a:xfrm>
              <a:off x="1259632" y="2219816"/>
              <a:ext cx="2592288" cy="10772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Medium-cost AQ monitoring systems </a:t>
              </a:r>
              <a:r>
                <a:rPr lang="el-GR" sz="1400" dirty="0" smtClean="0"/>
                <a:t> </a:t>
              </a:r>
              <a:r>
                <a:rPr lang="en-US" sz="1400" dirty="0" smtClean="0"/>
                <a:t>(&lt;10000</a:t>
              </a:r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€</a:t>
              </a:r>
              <a:r>
                <a:rPr lang="en-US" sz="1400" dirty="0" smtClean="0"/>
                <a:t>)  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59632" y="4509120"/>
              <a:ext cx="2592288" cy="10081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Fixed-site regulatory AQ monitoring </a:t>
              </a:r>
            </a:p>
            <a:p>
              <a:pPr algn="ctr"/>
              <a:r>
                <a:rPr lang="en-US" sz="1400" dirty="0" smtClean="0"/>
                <a:t>(e.g. NOA - Thissio)</a:t>
              </a:r>
              <a:endParaRPr lang="en-US" sz="1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59632" y="3441058"/>
              <a:ext cx="2592288" cy="9361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Low </a:t>
              </a:r>
              <a:r>
                <a:rPr lang="en-US" sz="1400" dirty="0"/>
                <a:t>AQ monitoring systems(&lt;</a:t>
              </a:r>
              <a:r>
                <a:rPr lang="en-US" sz="1400" dirty="0" smtClean="0"/>
                <a:t>1000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€</a:t>
              </a:r>
              <a:r>
                <a:rPr lang="en-US" sz="1400" dirty="0"/>
                <a:t>) </a:t>
              </a:r>
            </a:p>
          </p:txBody>
        </p:sp>
        <p:cxnSp>
          <p:nvCxnSpPr>
            <p:cNvPr id="9" name="Elbow Connector 8"/>
            <p:cNvCxnSpPr>
              <a:stCxn id="7" idx="1"/>
              <a:endCxn id="8" idx="1"/>
            </p:cNvCxnSpPr>
            <p:nvPr/>
          </p:nvCxnSpPr>
          <p:spPr>
            <a:xfrm rot="10800000">
              <a:off x="1259632" y="3909110"/>
              <a:ext cx="12700" cy="1104066"/>
            </a:xfrm>
            <a:prstGeom prst="bentConnector3">
              <a:avLst>
                <a:gd name="adj1" fmla="val 3411937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stCxn id="7" idx="1"/>
              <a:endCxn id="6" idx="1"/>
            </p:cNvCxnSpPr>
            <p:nvPr/>
          </p:nvCxnSpPr>
          <p:spPr>
            <a:xfrm rot="10800000">
              <a:off x="1259632" y="2758430"/>
              <a:ext cx="12700" cy="2254747"/>
            </a:xfrm>
            <a:prstGeom prst="bentConnector3">
              <a:avLst>
                <a:gd name="adj1" fmla="val 3411945"/>
              </a:avLst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656217" y="3511619"/>
              <a:ext cx="2076022" cy="79498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Gateway/Controller,</a:t>
              </a:r>
            </a:p>
            <a:p>
              <a:pPr algn="ctr"/>
              <a:r>
                <a:rPr lang="en-US" sz="1400" dirty="0" smtClean="0"/>
                <a:t>Data Server</a:t>
              </a:r>
              <a:endParaRPr lang="en-US" sz="1400" dirty="0"/>
            </a:p>
          </p:txBody>
        </p:sp>
        <p:cxnSp>
          <p:nvCxnSpPr>
            <p:cNvPr id="12" name="Straight Arrow Connector 11"/>
            <p:cNvCxnSpPr>
              <a:stCxn id="7" idx="3"/>
              <a:endCxn id="11" idx="1"/>
            </p:cNvCxnSpPr>
            <p:nvPr/>
          </p:nvCxnSpPr>
          <p:spPr>
            <a:xfrm flipV="1">
              <a:off x="3851919" y="3909110"/>
              <a:ext cx="804297" cy="110406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11" idx="1"/>
            </p:cNvCxnSpPr>
            <p:nvPr/>
          </p:nvCxnSpPr>
          <p:spPr>
            <a:xfrm>
              <a:off x="3851920" y="3909110"/>
              <a:ext cx="80429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1" idx="1"/>
            </p:cNvCxnSpPr>
            <p:nvPr/>
          </p:nvCxnSpPr>
          <p:spPr>
            <a:xfrm>
              <a:off x="3851918" y="2758429"/>
              <a:ext cx="804299" cy="11506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3"/>
              <a:endCxn id="19" idx="1"/>
            </p:cNvCxnSpPr>
            <p:nvPr/>
          </p:nvCxnSpPr>
          <p:spPr>
            <a:xfrm flipV="1">
              <a:off x="6732239" y="3907304"/>
              <a:ext cx="375614" cy="180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9" idx="2"/>
            </p:cNvCxnSpPr>
            <p:nvPr/>
          </p:nvCxnSpPr>
          <p:spPr>
            <a:xfrm>
              <a:off x="8036171" y="4505268"/>
              <a:ext cx="0" cy="445185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996169" y="2788513"/>
              <a:ext cx="3997" cy="51265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298476" y="2219816"/>
              <a:ext cx="1395386" cy="5605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Web Portal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07853" y="3309340"/>
              <a:ext cx="1856635" cy="119592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/>
                <a:t>Calibrated Data,</a:t>
              </a:r>
            </a:p>
            <a:p>
              <a:pPr algn="ctr"/>
              <a:r>
                <a:rPr lang="en-US" sz="1300" dirty="0" smtClean="0"/>
                <a:t>Air Quality Index, </a:t>
              </a:r>
            </a:p>
            <a:p>
              <a:pPr algn="ctr"/>
              <a:r>
                <a:rPr lang="en-US" sz="1300" dirty="0" smtClean="0"/>
                <a:t>Geospatial Info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38477" y="4973320"/>
              <a:ext cx="1395386" cy="5605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Smartphone App</a:t>
              </a:r>
              <a:endParaRPr lang="en-US" sz="14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417794" y="2440781"/>
              <a:ext cx="1220051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GSM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Wi-Fi</a:t>
              </a:r>
              <a:r>
                <a:rPr lang="el-G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418042" y="4905244"/>
              <a:ext cx="108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FTP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090342" y="2701874"/>
              <a:ext cx="327454" cy="40487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4090345" y="2800781"/>
              <a:ext cx="327450" cy="110498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 flipH="1" flipV="1">
              <a:off x="4109852" y="4654092"/>
              <a:ext cx="308190" cy="61115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 rot="16200000">
              <a:off x="-1156533" y="3699752"/>
              <a:ext cx="3038283" cy="406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Calibration, evaluation</a:t>
              </a:r>
              <a:endParaRPr lang="en-US" sz="16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297577" y="4946592"/>
            <a:ext cx="6005335" cy="1725293"/>
          </a:xfrm>
        </p:spPr>
        <p:txBody>
          <a:bodyPr>
            <a:normAutofit lnSpcReduction="10000"/>
          </a:bodyPr>
          <a:lstStyle/>
          <a:p>
            <a:pPr marL="365760" algn="just">
              <a:tabLst>
                <a:tab pos="400050" algn="l"/>
              </a:tabLst>
            </a:pPr>
            <a:r>
              <a:rPr lang="en-US" sz="1600" dirty="0" smtClean="0"/>
              <a:t>Design and implementation of an integrated </a:t>
            </a:r>
            <a:r>
              <a:rPr lang="el-GR" sz="1600" dirty="0" smtClean="0"/>
              <a:t>ΙοΤ </a:t>
            </a:r>
            <a:r>
              <a:rPr lang="en-US" sz="1600" dirty="0" smtClean="0"/>
              <a:t>network and data-visualization platform</a:t>
            </a:r>
            <a:endParaRPr lang="el-GR" sz="1600" dirty="0" smtClean="0"/>
          </a:p>
          <a:p>
            <a:pPr marL="365760" algn="just">
              <a:tabLst>
                <a:tab pos="400050" algn="l"/>
              </a:tabLst>
            </a:pPr>
            <a:r>
              <a:rPr lang="en-US" sz="1600" dirty="0" smtClean="0"/>
              <a:t>Products and services to inform and protect the public from excessive exposure</a:t>
            </a:r>
            <a:endParaRPr lang="el-GR" sz="1600" dirty="0" smtClean="0"/>
          </a:p>
          <a:p>
            <a:pPr marL="365760" algn="just">
              <a:tabLst>
                <a:tab pos="400050" algn="l"/>
              </a:tabLst>
            </a:pPr>
            <a:r>
              <a:rPr lang="en-US" sz="1600" dirty="0" smtClean="0"/>
              <a:t>Incorporation of other available monitoring networks providing calibrated data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341" y="5204536"/>
            <a:ext cx="1362116" cy="5445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37" y="4502179"/>
            <a:ext cx="1584176" cy="70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111" y="5812274"/>
            <a:ext cx="9205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48092"/>
            <a:ext cx="8308732" cy="662782"/>
          </a:xfrm>
        </p:spPr>
        <p:txBody>
          <a:bodyPr>
            <a:normAutofit/>
          </a:bodyPr>
          <a:lstStyle/>
          <a:p>
            <a:r>
              <a:rPr lang="en-US" dirty="0" smtClean="0"/>
              <a:t>Sensor-based monitoring instruments used by NOA in Athens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464" y="5472343"/>
            <a:ext cx="1926069" cy="1299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057" y="1578328"/>
            <a:ext cx="1095506" cy="1299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374" y="1578328"/>
            <a:ext cx="989503" cy="1299233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1142999" y="2847777"/>
            <a:ext cx="3429002" cy="2624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760" indent="0" algn="just">
              <a:lnSpc>
                <a:spcPct val="150000"/>
              </a:lnSpc>
              <a:buNone/>
              <a:tabLst>
                <a:tab pos="40005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PurpleAir PA-II (PMS5003)</a:t>
            </a:r>
            <a:endParaRPr lang="el-GR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cost device, can be deployed in dense networks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Easy to install and operate, transmits data via 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Wi-Fi 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an online platform</a:t>
            </a: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time monitoring (resolution ≈ 2 min)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correlations with PM</a:t>
            </a:r>
            <a:r>
              <a:rPr lang="en-US" sz="15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 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reference monitors (except in cases of dust)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1142999" y="840658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Low-cost system for PM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2.5</a:t>
            </a:r>
            <a:r>
              <a:rPr lang="en-US" sz="2000" b="1" dirty="0" smtClean="0">
                <a:solidFill>
                  <a:srgbClr val="002060"/>
                </a:solidFill>
              </a:rPr>
              <a:t> monitoring</a:t>
            </a:r>
            <a:endParaRPr lang="fr-FR" sz="2000" b="1" dirty="0">
              <a:solidFill>
                <a:srgbClr val="00206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1" y="780022"/>
            <a:ext cx="0" cy="599155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9">
            <a:extLst>
              <a:ext uri="{FF2B5EF4-FFF2-40B4-BE49-F238E27FC236}">
                <a16:creationId xmlns:a16="http://schemas.microsoft.com/office/drawing/2014/main" id="{FA2F245A-2B75-9648-BD55-26872AA15376}"/>
              </a:ext>
            </a:extLst>
          </p:cNvPr>
          <p:cNvSpPr txBox="1"/>
          <p:nvPr/>
        </p:nvSpPr>
        <p:spPr>
          <a:xfrm>
            <a:off x="5213840" y="780647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Multi-pollutant systems for O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</a:rPr>
              <a:t>, NO</a:t>
            </a:r>
            <a:r>
              <a:rPr lang="en-US" sz="20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, CO and PM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747846" y="2877561"/>
            <a:ext cx="4396154" cy="2624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760" indent="0" algn="just">
              <a:lnSpc>
                <a:spcPct val="150000"/>
              </a:lnSpc>
              <a:buNone/>
              <a:tabLst>
                <a:tab pos="400050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AQMesh Multi-pollutant monitor</a:t>
            </a:r>
            <a:endParaRPr lang="el-GR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Alphasense electrochemical sensors for gas measurements, correcting for T interferences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in a user platform for data access and parametrization (3G transmission, API)</a:t>
            </a: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time monitoring (min. resolution = 5 min)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97510" indent="-285750" algn="just">
              <a:lnSpc>
                <a:spcPct val="100000"/>
              </a:lnSpc>
              <a:spcBef>
                <a:spcPts val="0"/>
              </a:spcBef>
              <a:tabLst>
                <a:tab pos="400050" algn="l"/>
              </a:tabLst>
            </a:pP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correlations with CO, NO</a:t>
            </a:r>
            <a:r>
              <a:rPr lang="en-US" sz="15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</a:t>
            </a:r>
            <a:r>
              <a:rPr lang="en-US" sz="15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reference monitors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109" y="5095544"/>
            <a:ext cx="1472081" cy="15049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516" y="5095544"/>
            <a:ext cx="1472079" cy="15049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" y="4693167"/>
            <a:ext cx="920576" cy="859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31" y="1519471"/>
            <a:ext cx="1643855" cy="13283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872" y="1530905"/>
            <a:ext cx="2562297" cy="1316872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67648" y="5779277"/>
            <a:ext cx="928278" cy="992299"/>
            <a:chOff x="8133734" y="5262841"/>
            <a:chExt cx="928278" cy="99229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3734" y="5262841"/>
              <a:ext cx="928278" cy="81687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3734" y="6079717"/>
              <a:ext cx="928278" cy="175423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704" y="5095544"/>
            <a:ext cx="1422516" cy="15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092"/>
            <a:ext cx="8001000" cy="662782"/>
          </a:xfrm>
        </p:spPr>
        <p:txBody>
          <a:bodyPr/>
          <a:lstStyle/>
          <a:p>
            <a:r>
              <a:rPr lang="en-US" dirty="0" smtClean="0"/>
              <a:t>Calibration of sensor-based systems at the NOA supersite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022" y="2840958"/>
            <a:ext cx="1128379" cy="2038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56" y="4939954"/>
            <a:ext cx="2731545" cy="182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56" y="749328"/>
            <a:ext cx="2731545" cy="203140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856" y="2877068"/>
            <a:ext cx="1522596" cy="2002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710"/>
            <a:ext cx="6101861" cy="230629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42999" y="835541"/>
            <a:ext cx="4958861" cy="342872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NOA urban background supersite in Thissio, central Athens</a:t>
            </a:r>
          </a:p>
          <a:p>
            <a:r>
              <a:rPr lang="en-US" sz="1600" dirty="0" smtClean="0"/>
              <a:t>Concurrent operation with reference instruments    using standard methods</a:t>
            </a:r>
          </a:p>
          <a:p>
            <a:r>
              <a:rPr lang="en-US" sz="1600" dirty="0"/>
              <a:t>Statistical evaluation of sensor performance</a:t>
            </a:r>
          </a:p>
          <a:p>
            <a:r>
              <a:rPr lang="en-US" sz="1600" dirty="0" smtClean="0"/>
              <a:t>Linear models for correction of sensor outputs</a:t>
            </a:r>
            <a:endParaRPr lang="el-GR" sz="1600" dirty="0" smtClean="0"/>
          </a:p>
          <a:p>
            <a:r>
              <a:rPr lang="en-US" sz="1600" dirty="0" smtClean="0"/>
              <a:t>Examination of T, RH effects and cross-pollutant interferences</a:t>
            </a:r>
          </a:p>
          <a:p>
            <a:r>
              <a:rPr lang="en-US" sz="1600" dirty="0" smtClean="0"/>
              <a:t>Periodic calibration of sensors on-site (using golden-pods or the NOA mobile AQ monitoring station)</a:t>
            </a: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3318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23590</TotalTime>
  <Words>987</Words>
  <Application>Microsoft Office PowerPoint</Application>
  <PresentationFormat>On-screen Show (4:3)</PresentationFormat>
  <Paragraphs>157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Conception personnalisée</vt:lpstr>
      <vt:lpstr>Air quality monitoring through sensor-based networks in large metropolitan areas: The case of Athens, Greece</vt:lpstr>
      <vt:lpstr>Dense Air Quality Monitoring Networks in major European cities</vt:lpstr>
      <vt:lpstr>A less dense Air Quality Monitoring Network in a major European City</vt:lpstr>
      <vt:lpstr>Local factors exacerbating common European AQ issues</vt:lpstr>
      <vt:lpstr>Episodic air quality events aggravate short-term exposure </vt:lpstr>
      <vt:lpstr>Identifying the special needs for AQ monitoring in metro areas</vt:lpstr>
      <vt:lpstr>Designing an integrated AQ monitoring network in Athens</vt:lpstr>
      <vt:lpstr>Sensor-based monitoring instruments used by NOA in Athens</vt:lpstr>
      <vt:lpstr>Calibration of sensor-based systems at the NOA supersite </vt:lpstr>
      <vt:lpstr>The NOA/PANACEA PM2.5 monitoring network in Athens</vt:lpstr>
      <vt:lpstr>The NOA/EMISSION multi-pollutant monitoring network in Athens</vt:lpstr>
      <vt:lpstr>An example: The August 2021 wildfire events</vt:lpstr>
      <vt:lpstr>The utility of a sensor-based network in the context of e-shape</vt:lpstr>
      <vt:lpstr>The path to an integrated network of calibrated data</vt:lpstr>
      <vt:lpstr> Thank you !!  ggrivas@noa.gr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8 8</dc:creator>
  <cp:lastModifiedBy>Georgios Grivas</cp:lastModifiedBy>
  <cp:revision>446</cp:revision>
  <cp:lastPrinted>2020-06-03T09:25:29Z</cp:lastPrinted>
  <dcterms:created xsi:type="dcterms:W3CDTF">2018-11-26T15:41:39Z</dcterms:created>
  <dcterms:modified xsi:type="dcterms:W3CDTF">2022-01-24T09:36:09Z</dcterms:modified>
</cp:coreProperties>
</file>