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9144000"/>
  <p:notesSz cx="7315200" cy="9601200"/>
  <p:embeddedFontLst>
    <p:embeddedFont>
      <p:font typeface="Merriweather Sans"/>
      <p:regular r:id="rId31"/>
      <p:bold r:id="rId32"/>
      <p:italic r:id="rId33"/>
      <p:boldItalic r:id="rId34"/>
    </p:embeddedFont>
    <p:embeddedFont>
      <p:font typeface="Arial Black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785">
          <p15:clr>
            <a:srgbClr val="000000"/>
          </p15:clr>
        </p15:guide>
        <p15:guide id="2" pos="2368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36" roundtripDataSignature="AMtx7mh4BofdSCh8dBM2cZjhaxaacClJ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785" orient="horz"/>
        <p:guide pos="236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erriweatherSans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MerriweatherSans-italic.fntdata"/><Relationship Id="rId10" Type="http://schemas.openxmlformats.org/officeDocument/2006/relationships/slide" Target="slides/slide4.xml"/><Relationship Id="rId32" Type="http://schemas.openxmlformats.org/officeDocument/2006/relationships/font" Target="fonts/MerriweatherSans-bold.fntdata"/><Relationship Id="rId13" Type="http://schemas.openxmlformats.org/officeDocument/2006/relationships/slide" Target="slides/slide7.xml"/><Relationship Id="rId35" Type="http://schemas.openxmlformats.org/officeDocument/2006/relationships/font" Target="fonts/ArialBlack-regular.fntdata"/><Relationship Id="rId12" Type="http://schemas.openxmlformats.org/officeDocument/2006/relationships/slide" Target="slides/slide6.xml"/><Relationship Id="rId34" Type="http://schemas.openxmlformats.org/officeDocument/2006/relationships/font" Target="fonts/MerriweatherSa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7315200" cy="9602787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7425" lIns="94850" spcFirstLastPara="1" rIns="94850" wrap="square" tIns="47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" name="Google Shape;4;n"/>
          <p:cNvSpPr txBox="1"/>
          <p:nvPr>
            <p:ph idx="2" type="hdr"/>
          </p:nvPr>
        </p:nvSpPr>
        <p:spPr>
          <a:xfrm>
            <a:off x="0" y="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10" type="dt"/>
          </p:nvPr>
        </p:nvSpPr>
        <p:spPr>
          <a:xfrm>
            <a:off x="4143375" y="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6" name="Google Shape;6;n"/>
          <p:cNvSpPr/>
          <p:nvPr>
            <p:ph idx="3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" name="Google Shape;7;n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1" type="ftr"/>
          </p:nvPr>
        </p:nvSpPr>
        <p:spPr>
          <a:xfrm>
            <a:off x="0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9" name="Google Shape;9;n"/>
          <p:cNvSpPr txBox="1"/>
          <p:nvPr>
            <p:ph idx="12" type="sldNum"/>
          </p:nvPr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:notes"/>
          <p:cNvSpPr txBox="1"/>
          <p:nvPr/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  <p:sp>
        <p:nvSpPr>
          <p:cNvPr id="218" name="Google Shape;218;p1:notes"/>
          <p:cNvSpPr txBox="1"/>
          <p:nvPr/>
        </p:nvSpPr>
        <p:spPr>
          <a:xfrm>
            <a:off x="936625" y="719137"/>
            <a:ext cx="5440362" cy="360045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7425" lIns="94850" spcFirstLastPara="1" rIns="94850" wrap="square" tIns="47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9" name="Google Shape;219;p1:notes"/>
          <p:cNvSpPr txBox="1"/>
          <p:nvPr>
            <p:ph idx="1" type="body"/>
          </p:nvPr>
        </p:nvSpPr>
        <p:spPr>
          <a:xfrm>
            <a:off x="731837" y="4562475"/>
            <a:ext cx="5849937" cy="432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75" lIns="91550" spcFirstLastPara="1" rIns="91550" wrap="square" tIns="45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2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4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4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5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6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8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8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9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9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0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1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58" name="Google Shape;358;p21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1:notes"/>
          <p:cNvSpPr txBox="1"/>
          <p:nvPr/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2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75" name="Google Shape;375;p23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3:notes"/>
          <p:cNvSpPr txBox="1"/>
          <p:nvPr/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 txBox="1"/>
          <p:nvPr>
            <p:ph idx="12" type="sldNum"/>
          </p:nvPr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p2:notes"/>
          <p:cNvSpPr txBox="1"/>
          <p:nvPr/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  <p:sp>
        <p:nvSpPr>
          <p:cNvPr id="230" name="Google Shape;230;p2:notes"/>
          <p:cNvSpPr txBox="1"/>
          <p:nvPr/>
        </p:nvSpPr>
        <p:spPr>
          <a:xfrm>
            <a:off x="936625" y="719137"/>
            <a:ext cx="5440362" cy="360045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7425" lIns="94850" spcFirstLastPara="1" rIns="94850" wrap="square" tIns="47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31" name="Google Shape;231;p2:notes"/>
          <p:cNvSpPr txBox="1"/>
          <p:nvPr>
            <p:ph idx="1" type="body"/>
          </p:nvPr>
        </p:nvSpPr>
        <p:spPr>
          <a:xfrm>
            <a:off x="731837" y="4562475"/>
            <a:ext cx="5849937" cy="432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75" lIns="91550" spcFirstLastPara="1" rIns="91550" wrap="square" tIns="45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4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4" name="Google Shape;384;p24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4:notes"/>
          <p:cNvSpPr txBox="1"/>
          <p:nvPr/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5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5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6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0" name="Google Shape;400;p26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6:notes"/>
          <p:cNvSpPr txBox="1"/>
          <p:nvPr/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7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7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8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9" name="Google Shape;249;p4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:notes"/>
          <p:cNvSpPr txBox="1"/>
          <p:nvPr/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6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7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8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1" name="Google Shape;281;p9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9:notes"/>
          <p:cNvSpPr txBox="1"/>
          <p:nvPr/>
        </p:nvSpPr>
        <p:spPr>
          <a:xfrm>
            <a:off x="4143375" y="9118600"/>
            <a:ext cx="3167062" cy="479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50" lIns="90125" spcFirstLastPara="1" rIns="90125" wrap="square" tIns="46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:notes"/>
          <p:cNvSpPr txBox="1"/>
          <p:nvPr>
            <p:ph idx="1" type="body"/>
          </p:nvPr>
        </p:nvSpPr>
        <p:spPr>
          <a:xfrm>
            <a:off x="731837" y="4562475"/>
            <a:ext cx="5848350" cy="4318000"/>
          </a:xfrm>
          <a:prstGeom prst="rect">
            <a:avLst/>
          </a:prstGeom>
        </p:spPr>
        <p:txBody>
          <a:bodyPr anchorCtr="0" anchor="t" bIns="46850" lIns="90125" spcFirstLastPara="1" rIns="90125" wrap="square" tIns="46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1:notes"/>
          <p:cNvSpPr/>
          <p:nvPr>
            <p:ph idx="2" type="sldImg"/>
          </p:nvPr>
        </p:nvSpPr>
        <p:spPr>
          <a:xfrm>
            <a:off x="1257300" y="719137"/>
            <a:ext cx="4799012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0"/>
          <p:cNvSpPr txBox="1"/>
          <p:nvPr>
            <p:ph type="title"/>
          </p:nvPr>
        </p:nvSpPr>
        <p:spPr>
          <a:xfrm>
            <a:off x="685800" y="1752600"/>
            <a:ext cx="7770813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3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3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5" name="Google Shape;85;p53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3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3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4"/>
          <p:cNvSpPr txBox="1"/>
          <p:nvPr>
            <p:ph type="title"/>
          </p:nvPr>
        </p:nvSpPr>
        <p:spPr>
          <a:xfrm>
            <a:off x="685800" y="1752600"/>
            <a:ext cx="777081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4"/>
          <p:cNvSpPr txBox="1"/>
          <p:nvPr>
            <p:ph idx="1" type="body"/>
          </p:nvPr>
        </p:nvSpPr>
        <p:spPr>
          <a:xfrm>
            <a:off x="457200" y="1604962"/>
            <a:ext cx="8228012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54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4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4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5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5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55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5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5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2"/>
          <p:cNvSpPr txBox="1"/>
          <p:nvPr>
            <p:ph idx="1" type="body"/>
          </p:nvPr>
        </p:nvSpPr>
        <p:spPr>
          <a:xfrm>
            <a:off x="457200" y="1874837"/>
            <a:ext cx="8228012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2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2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2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3"/>
          <p:cNvSpPr txBox="1"/>
          <p:nvPr>
            <p:ph type="title"/>
          </p:nvPr>
        </p:nvSpPr>
        <p:spPr>
          <a:xfrm>
            <a:off x="152400" y="76200"/>
            <a:ext cx="8913813" cy="1065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3"/>
          <p:cNvSpPr txBox="1"/>
          <p:nvPr>
            <p:ph idx="1" type="body"/>
          </p:nvPr>
        </p:nvSpPr>
        <p:spPr>
          <a:xfrm>
            <a:off x="457200" y="1874838"/>
            <a:ext cx="4037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33"/>
          <p:cNvSpPr txBox="1"/>
          <p:nvPr>
            <p:ph idx="2" type="body"/>
          </p:nvPr>
        </p:nvSpPr>
        <p:spPr>
          <a:xfrm>
            <a:off x="4646613" y="1874838"/>
            <a:ext cx="403860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33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3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3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2 Content" type="txAndTwoObj">
  <p:cSld name="TEXT_AND_TWO_OBJECTS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4"/>
          <p:cNvSpPr txBox="1"/>
          <p:nvPr>
            <p:ph type="title"/>
          </p:nvPr>
        </p:nvSpPr>
        <p:spPr>
          <a:xfrm>
            <a:off x="152400" y="76200"/>
            <a:ext cx="8913813" cy="1065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4"/>
          <p:cNvSpPr txBox="1"/>
          <p:nvPr>
            <p:ph idx="1" type="body"/>
          </p:nvPr>
        </p:nvSpPr>
        <p:spPr>
          <a:xfrm>
            <a:off x="457200" y="1874838"/>
            <a:ext cx="4037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34"/>
          <p:cNvSpPr txBox="1"/>
          <p:nvPr>
            <p:ph idx="2" type="body"/>
          </p:nvPr>
        </p:nvSpPr>
        <p:spPr>
          <a:xfrm>
            <a:off x="4646613" y="1874838"/>
            <a:ext cx="4038600" cy="21859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34"/>
          <p:cNvSpPr txBox="1"/>
          <p:nvPr>
            <p:ph idx="3" type="body"/>
          </p:nvPr>
        </p:nvSpPr>
        <p:spPr>
          <a:xfrm>
            <a:off x="4646613" y="4213225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34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4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4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"/>
          <p:cNvSpPr txBox="1"/>
          <p:nvPr>
            <p:ph type="title"/>
          </p:nvPr>
        </p:nvSpPr>
        <p:spPr>
          <a:xfrm rot="5400000">
            <a:off x="4791075" y="2124075"/>
            <a:ext cx="6323013" cy="2227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5"/>
          <p:cNvSpPr txBox="1"/>
          <p:nvPr>
            <p:ph idx="1" type="body"/>
          </p:nvPr>
        </p:nvSpPr>
        <p:spPr>
          <a:xfrm rot="5400000">
            <a:off x="257968" y="-29369"/>
            <a:ext cx="6323013" cy="653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35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5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5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6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6"/>
          <p:cNvSpPr txBox="1"/>
          <p:nvPr>
            <p:ph idx="1" type="body"/>
          </p:nvPr>
        </p:nvSpPr>
        <p:spPr>
          <a:xfrm rot="5400000">
            <a:off x="2309018" y="23018"/>
            <a:ext cx="4524375" cy="82280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36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6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6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7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7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9" name="Google Shape;169;p37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7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7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8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8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4318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800"/>
              <a:buChar char="⬥"/>
              <a:defRPr sz="2800"/>
            </a:lvl2pPr>
            <a:lvl3pPr indent="-3810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75" name="Google Shape;175;p38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6" name="Google Shape;176;p38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8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8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/>
          <p:nvPr>
            <p:ph type="title"/>
          </p:nvPr>
        </p:nvSpPr>
        <p:spPr>
          <a:xfrm rot="5400000">
            <a:off x="5395119" y="2839244"/>
            <a:ext cx="4524375" cy="2055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5"/>
          <p:cNvSpPr txBox="1"/>
          <p:nvPr>
            <p:ph idx="1" type="body"/>
          </p:nvPr>
        </p:nvSpPr>
        <p:spPr>
          <a:xfrm rot="5400000">
            <a:off x="1204913" y="857251"/>
            <a:ext cx="452437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5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5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5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9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9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9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0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40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40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40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1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41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1" name="Google Shape;191;p41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41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41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41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1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41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2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42"/>
          <p:cNvSpPr txBox="1"/>
          <p:nvPr>
            <p:ph idx="1" type="body"/>
          </p:nvPr>
        </p:nvSpPr>
        <p:spPr>
          <a:xfrm>
            <a:off x="457200" y="1874838"/>
            <a:ext cx="4037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42"/>
          <p:cNvSpPr txBox="1"/>
          <p:nvPr>
            <p:ph idx="2" type="body"/>
          </p:nvPr>
        </p:nvSpPr>
        <p:spPr>
          <a:xfrm>
            <a:off x="4646613" y="1874838"/>
            <a:ext cx="403860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42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42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42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3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43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7" name="Google Shape;207;p43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3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3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4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4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3" name="Google Shape;213;p44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44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44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6"/>
          <p:cNvSpPr txBox="1"/>
          <p:nvPr>
            <p:ph type="title"/>
          </p:nvPr>
        </p:nvSpPr>
        <p:spPr>
          <a:xfrm>
            <a:off x="685800" y="1752600"/>
            <a:ext cx="777081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6"/>
          <p:cNvSpPr txBox="1"/>
          <p:nvPr>
            <p:ph idx="1" type="body"/>
          </p:nvPr>
        </p:nvSpPr>
        <p:spPr>
          <a:xfrm rot="5400000">
            <a:off x="2309018" y="-246857"/>
            <a:ext cx="4524375" cy="8228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6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6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6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7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7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47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" name="Google Shape;47;p47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7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7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8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8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800"/>
              <a:buChar char="⬥"/>
              <a:defRPr sz="2800"/>
            </a:lvl2pPr>
            <a:lvl3pPr indent="-3810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3" name="Google Shape;53;p48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4" name="Google Shape;54;p48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8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8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9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9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9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0"/>
          <p:cNvSpPr txBox="1"/>
          <p:nvPr>
            <p:ph type="title"/>
          </p:nvPr>
        </p:nvSpPr>
        <p:spPr>
          <a:xfrm>
            <a:off x="685800" y="1752600"/>
            <a:ext cx="777081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0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0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0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1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51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51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51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51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1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1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2"/>
          <p:cNvSpPr txBox="1"/>
          <p:nvPr>
            <p:ph type="title"/>
          </p:nvPr>
        </p:nvSpPr>
        <p:spPr>
          <a:xfrm>
            <a:off x="685800" y="1752600"/>
            <a:ext cx="777081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2"/>
          <p:cNvSpPr txBox="1"/>
          <p:nvPr>
            <p:ph idx="1" type="body"/>
          </p:nvPr>
        </p:nvSpPr>
        <p:spPr>
          <a:xfrm>
            <a:off x="457200" y="1604963"/>
            <a:ext cx="4037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52"/>
          <p:cNvSpPr txBox="1"/>
          <p:nvPr>
            <p:ph idx="2" type="body"/>
          </p:nvPr>
        </p:nvSpPr>
        <p:spPr>
          <a:xfrm>
            <a:off x="4646613" y="1604963"/>
            <a:ext cx="403860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SzPts val="1800"/>
              <a:buChar char="⬥"/>
              <a:defRPr/>
            </a:lvl2pPr>
            <a:lvl3pPr indent="-342900" lvl="2" marL="137160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52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2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2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9"/>
          <p:cNvSpPr txBox="1"/>
          <p:nvPr>
            <p:ph idx="10" type="dt"/>
          </p:nvPr>
        </p:nvSpPr>
        <p:spPr>
          <a:xfrm>
            <a:off x="457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1" type="ftr"/>
          </p:nvPr>
        </p:nvSpPr>
        <p:spPr>
          <a:xfrm>
            <a:off x="3124200" y="6245225"/>
            <a:ext cx="2894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2" type="sldNum"/>
          </p:nvPr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14" name="Google Shape;14;p29"/>
          <p:cNvGrpSpPr/>
          <p:nvPr/>
        </p:nvGrpSpPr>
        <p:grpSpPr>
          <a:xfrm>
            <a:off x="0" y="0"/>
            <a:ext cx="9143999" cy="4038599"/>
            <a:chOff x="0" y="0"/>
            <a:chExt cx="5760" cy="2544"/>
          </a:xfrm>
        </p:grpSpPr>
        <p:sp>
          <p:nvSpPr>
            <p:cNvPr id="15" name="Google Shape;15;p29"/>
            <p:cNvSpPr txBox="1"/>
            <p:nvPr/>
          </p:nvSpPr>
          <p:spPr>
            <a:xfrm>
              <a:off x="0" y="0"/>
              <a:ext cx="5760" cy="2208"/>
            </a:xfrm>
            <a:prstGeom prst="rect">
              <a:avLst/>
            </a:prstGeom>
            <a:blipFill rotWithShape="1">
              <a:blip r:embed="rId1">
                <a:alphaModFix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grpSp>
          <p:nvGrpSpPr>
            <p:cNvPr id="16" name="Google Shape;16;p29"/>
            <p:cNvGrpSpPr/>
            <p:nvPr/>
          </p:nvGrpSpPr>
          <p:grpSpPr>
            <a:xfrm>
              <a:off x="0" y="2208"/>
              <a:ext cx="5756" cy="239"/>
              <a:chOff x="0" y="2208"/>
              <a:chExt cx="5756" cy="239"/>
            </a:xfrm>
          </p:grpSpPr>
          <p:sp>
            <p:nvSpPr>
              <p:cNvPr id="17" name="Google Shape;17;p29"/>
              <p:cNvSpPr txBox="1"/>
              <p:nvPr/>
            </p:nvSpPr>
            <p:spPr>
              <a:xfrm flipH="1" rot="10800000">
                <a:off x="0" y="2222"/>
                <a:ext cx="5756" cy="59"/>
              </a:xfrm>
              <a:prstGeom prst="rect">
                <a:avLst/>
              </a:prstGeom>
              <a:solidFill>
                <a:srgbClr val="B3D1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8" name="Google Shape;18;p29"/>
              <p:cNvSpPr txBox="1"/>
              <p:nvPr/>
            </p:nvSpPr>
            <p:spPr>
              <a:xfrm>
                <a:off x="0" y="2281"/>
                <a:ext cx="5756" cy="142"/>
              </a:xfrm>
              <a:prstGeom prst="rect">
                <a:avLst/>
              </a:prstGeom>
              <a:gradFill>
                <a:gsLst>
                  <a:gs pos="0">
                    <a:srgbClr val="3568C7"/>
                  </a:gs>
                  <a:gs pos="100000">
                    <a:srgbClr val="A7BDE6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9" name="Google Shape;19;p29"/>
              <p:cNvSpPr txBox="1"/>
              <p:nvPr/>
            </p:nvSpPr>
            <p:spPr>
              <a:xfrm>
                <a:off x="0" y="2208"/>
                <a:ext cx="5756" cy="15"/>
              </a:xfrm>
              <a:prstGeom prst="rect">
                <a:avLst/>
              </a:prstGeom>
              <a:gradFill>
                <a:gsLst>
                  <a:gs pos="0">
                    <a:srgbClr val="1822CD"/>
                  </a:gs>
                  <a:gs pos="100000">
                    <a:srgbClr val="868CE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20" name="Google Shape;20;p29"/>
              <p:cNvSpPr txBox="1"/>
              <p:nvPr/>
            </p:nvSpPr>
            <p:spPr>
              <a:xfrm flipH="1" rot="10800000">
                <a:off x="0" y="2419"/>
                <a:ext cx="5756" cy="28"/>
              </a:xfrm>
              <a:prstGeom prst="rect">
                <a:avLst/>
              </a:prstGeom>
              <a:gradFill>
                <a:gsLst>
                  <a:gs pos="0">
                    <a:srgbClr val="A7BDE6"/>
                  </a:gs>
                  <a:gs pos="100000">
                    <a:srgbClr val="3568C7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21" name="Google Shape;21;p29"/>
              <p:cNvSpPr txBox="1"/>
              <p:nvPr/>
            </p:nvSpPr>
            <p:spPr>
              <a:xfrm>
                <a:off x="0" y="2276"/>
                <a:ext cx="5756" cy="28"/>
              </a:xfrm>
              <a:prstGeom prst="rect">
                <a:avLst/>
              </a:prstGeom>
              <a:gradFill>
                <a:gsLst>
                  <a:gs pos="0">
                    <a:srgbClr val="B3D1F0"/>
                  </a:gs>
                  <a:gs pos="100000">
                    <a:srgbClr val="3568C7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sp>
          <p:nvSpPr>
            <p:cNvPr id="22" name="Google Shape;22;p29"/>
            <p:cNvSpPr txBox="1"/>
            <p:nvPr/>
          </p:nvSpPr>
          <p:spPr>
            <a:xfrm>
              <a:off x="2" y="2448"/>
              <a:ext cx="5758" cy="96"/>
            </a:xfrm>
            <a:prstGeom prst="rect">
              <a:avLst/>
            </a:prstGeom>
            <a:gradFill>
              <a:gsLst>
                <a:gs pos="0">
                  <a:srgbClr val="777777"/>
                </a:gs>
                <a:gs pos="100000">
                  <a:srgbClr val="FEFEF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sp>
        <p:nvSpPr>
          <p:cNvPr id="23" name="Google Shape;23;p29"/>
          <p:cNvSpPr txBox="1"/>
          <p:nvPr/>
        </p:nvSpPr>
        <p:spPr>
          <a:xfrm>
            <a:off x="0" y="3470275"/>
            <a:ext cx="9139237" cy="74612"/>
          </a:xfrm>
          <a:prstGeom prst="rect">
            <a:avLst/>
          </a:prstGeom>
          <a:solidFill>
            <a:srgbClr val="777777">
              <a:alpha val="3058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4" name="Google Shape;24;p29"/>
          <p:cNvSpPr txBox="1"/>
          <p:nvPr>
            <p:ph type="title"/>
          </p:nvPr>
        </p:nvSpPr>
        <p:spPr>
          <a:xfrm>
            <a:off x="685800" y="1752600"/>
            <a:ext cx="777081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lvl="2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lvl="3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lvl="4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lvl="5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lvl="6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lvl="7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lvl="8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  <p:sp>
        <p:nvSpPr>
          <p:cNvPr id="25" name="Google Shape;25;p29"/>
          <p:cNvSpPr txBox="1"/>
          <p:nvPr>
            <p:ph idx="1" type="body"/>
          </p:nvPr>
        </p:nvSpPr>
        <p:spPr>
          <a:xfrm>
            <a:off x="457200" y="1604962"/>
            <a:ext cx="8228012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3200"/>
              <a:buFont typeface="Times"/>
              <a:buChar char="•"/>
              <a:defRPr b="0" i="0" sz="3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406400" lvl="1" marL="914400" marR="0" rtl="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Clr>
                <a:srgbClr val="F06157"/>
              </a:buClr>
              <a:buSzPts val="2800"/>
              <a:buFont typeface="Noto Sans Symbols"/>
              <a:buChar char="⬥"/>
              <a:defRPr b="0" i="0" sz="28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381000" lvl="2" marL="1371600" marR="0" rtl="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Clr>
                <a:srgbClr val="3568C7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355600" lvl="3" marL="1828800" marR="0" rtl="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Clr>
                <a:srgbClr val="F06157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355600" lvl="4" marL="2286000" marR="0" rtl="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Clr>
                <a:srgbClr val="F06157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1"/>
          <p:cNvSpPr/>
          <p:nvPr/>
        </p:nvSpPr>
        <p:spPr>
          <a:xfrm flipH="1">
            <a:off x="8686800" y="1905000"/>
            <a:ext cx="454025" cy="4953000"/>
          </a:xfrm>
          <a:prstGeom prst="rtTriangle">
            <a:avLst/>
          </a:prstGeom>
          <a:gradFill>
            <a:gsLst>
              <a:gs pos="0">
                <a:srgbClr val="B3D1F0"/>
              </a:gs>
              <a:gs pos="50000">
                <a:srgbClr val="FEFEFE"/>
              </a:gs>
              <a:gs pos="100000">
                <a:srgbClr val="B3D1F0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2" name="Google Shape;102;p31"/>
          <p:cNvSpPr/>
          <p:nvPr/>
        </p:nvSpPr>
        <p:spPr>
          <a:xfrm>
            <a:off x="0" y="1905000"/>
            <a:ext cx="381000" cy="4953000"/>
          </a:xfrm>
          <a:prstGeom prst="rtTriangle">
            <a:avLst/>
          </a:prstGeom>
          <a:gradFill>
            <a:gsLst>
              <a:gs pos="0">
                <a:srgbClr val="B3D1F0"/>
              </a:gs>
              <a:gs pos="50000">
                <a:srgbClr val="FEFEFE"/>
              </a:gs>
              <a:gs pos="100000">
                <a:srgbClr val="B3D1F0"/>
              </a:gs>
            </a:gsLst>
            <a:lin ang="81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3" name="Google Shape;103;p31"/>
          <p:cNvSpPr txBox="1"/>
          <p:nvPr/>
        </p:nvSpPr>
        <p:spPr>
          <a:xfrm>
            <a:off x="0" y="6381750"/>
            <a:ext cx="9144000" cy="252412"/>
          </a:xfrm>
          <a:prstGeom prst="rect">
            <a:avLst/>
          </a:prstGeom>
          <a:gradFill>
            <a:gsLst>
              <a:gs pos="0">
                <a:srgbClr val="00008E"/>
              </a:gs>
              <a:gs pos="100000">
                <a:srgbClr val="0000FF"/>
              </a:gs>
            </a:gsLst>
            <a:lin ang="10800000" scaled="0"/>
          </a:gra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4" name="Google Shape;104;p31"/>
          <p:cNvSpPr txBox="1"/>
          <p:nvPr>
            <p:ph idx="10" type="dt"/>
          </p:nvPr>
        </p:nvSpPr>
        <p:spPr>
          <a:xfrm>
            <a:off x="0" y="6553200"/>
            <a:ext cx="1217612" cy="3159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05" name="Google Shape;105;p31"/>
          <p:cNvSpPr txBox="1"/>
          <p:nvPr>
            <p:ph idx="11" type="ftr"/>
          </p:nvPr>
        </p:nvSpPr>
        <p:spPr>
          <a:xfrm>
            <a:off x="1870075" y="6354762"/>
            <a:ext cx="7161212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06" name="Google Shape;106;p31"/>
          <p:cNvSpPr txBox="1"/>
          <p:nvPr>
            <p:ph idx="12" type="sldNum"/>
          </p:nvPr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  <a:defRPr b="0" i="0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107" name="Google Shape;107;p31"/>
          <p:cNvGrpSpPr/>
          <p:nvPr/>
        </p:nvGrpSpPr>
        <p:grpSpPr>
          <a:xfrm>
            <a:off x="0" y="0"/>
            <a:ext cx="9143999" cy="1752599"/>
            <a:chOff x="0" y="0"/>
            <a:chExt cx="5760" cy="1104"/>
          </a:xfrm>
        </p:grpSpPr>
        <p:grpSp>
          <p:nvGrpSpPr>
            <p:cNvPr id="108" name="Google Shape;108;p31"/>
            <p:cNvGrpSpPr/>
            <p:nvPr/>
          </p:nvGrpSpPr>
          <p:grpSpPr>
            <a:xfrm>
              <a:off x="4" y="768"/>
              <a:ext cx="5756" cy="239"/>
              <a:chOff x="4" y="768"/>
              <a:chExt cx="5756" cy="239"/>
            </a:xfrm>
          </p:grpSpPr>
          <p:sp>
            <p:nvSpPr>
              <p:cNvPr id="109" name="Google Shape;109;p31"/>
              <p:cNvSpPr txBox="1"/>
              <p:nvPr/>
            </p:nvSpPr>
            <p:spPr>
              <a:xfrm flipH="1" rot="10800000">
                <a:off x="4" y="782"/>
                <a:ext cx="5756" cy="59"/>
              </a:xfrm>
              <a:prstGeom prst="rect">
                <a:avLst/>
              </a:prstGeom>
              <a:solidFill>
                <a:srgbClr val="B3D1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10" name="Google Shape;110;p31"/>
              <p:cNvSpPr txBox="1"/>
              <p:nvPr/>
            </p:nvSpPr>
            <p:spPr>
              <a:xfrm>
                <a:off x="4" y="841"/>
                <a:ext cx="5756" cy="142"/>
              </a:xfrm>
              <a:prstGeom prst="rect">
                <a:avLst/>
              </a:prstGeom>
              <a:gradFill>
                <a:gsLst>
                  <a:gs pos="0">
                    <a:srgbClr val="3568C7"/>
                  </a:gs>
                  <a:gs pos="100000">
                    <a:srgbClr val="A7BDE6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11" name="Google Shape;111;p31"/>
              <p:cNvSpPr txBox="1"/>
              <p:nvPr/>
            </p:nvSpPr>
            <p:spPr>
              <a:xfrm>
                <a:off x="4" y="768"/>
                <a:ext cx="5756" cy="15"/>
              </a:xfrm>
              <a:prstGeom prst="rect">
                <a:avLst/>
              </a:prstGeom>
              <a:gradFill>
                <a:gsLst>
                  <a:gs pos="0">
                    <a:srgbClr val="1822CD"/>
                  </a:gs>
                  <a:gs pos="100000">
                    <a:srgbClr val="868CE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12" name="Google Shape;112;p31"/>
              <p:cNvSpPr txBox="1"/>
              <p:nvPr/>
            </p:nvSpPr>
            <p:spPr>
              <a:xfrm flipH="1" rot="10800000">
                <a:off x="4" y="979"/>
                <a:ext cx="5756" cy="28"/>
              </a:xfrm>
              <a:prstGeom prst="rect">
                <a:avLst/>
              </a:prstGeom>
              <a:gradFill>
                <a:gsLst>
                  <a:gs pos="0">
                    <a:srgbClr val="A7BDE6"/>
                  </a:gs>
                  <a:gs pos="100000">
                    <a:srgbClr val="3568C7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13" name="Google Shape;113;p31"/>
              <p:cNvSpPr txBox="1"/>
              <p:nvPr/>
            </p:nvSpPr>
            <p:spPr>
              <a:xfrm>
                <a:off x="4" y="836"/>
                <a:ext cx="5756" cy="28"/>
              </a:xfrm>
              <a:prstGeom prst="rect">
                <a:avLst/>
              </a:prstGeom>
              <a:gradFill>
                <a:gsLst>
                  <a:gs pos="0">
                    <a:srgbClr val="B3D1F0"/>
                  </a:gs>
                  <a:gs pos="100000">
                    <a:srgbClr val="3568C7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sp>
          <p:nvSpPr>
            <p:cNvPr id="114" name="Google Shape;114;p31"/>
            <p:cNvSpPr txBox="1"/>
            <p:nvPr/>
          </p:nvSpPr>
          <p:spPr>
            <a:xfrm>
              <a:off x="0" y="0"/>
              <a:ext cx="5760" cy="768"/>
            </a:xfrm>
            <a:prstGeom prst="rect">
              <a:avLst/>
            </a:prstGeom>
            <a:blipFill rotWithShape="1">
              <a:blip r:embed="rId1">
                <a:alphaModFix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15" name="Google Shape;115;p31"/>
            <p:cNvSpPr txBox="1"/>
            <p:nvPr/>
          </p:nvSpPr>
          <p:spPr>
            <a:xfrm>
              <a:off x="2" y="1008"/>
              <a:ext cx="5758" cy="96"/>
            </a:xfrm>
            <a:prstGeom prst="rect">
              <a:avLst/>
            </a:prstGeom>
            <a:gradFill>
              <a:gsLst>
                <a:gs pos="0">
                  <a:srgbClr val="777777"/>
                </a:gs>
                <a:gs pos="100000">
                  <a:srgbClr val="FEFEF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16" name="Google Shape;116;p31"/>
            <p:cNvSpPr txBox="1"/>
            <p:nvPr/>
          </p:nvSpPr>
          <p:spPr>
            <a:xfrm>
              <a:off x="3" y="746"/>
              <a:ext cx="5757" cy="47"/>
            </a:xfrm>
            <a:prstGeom prst="rect">
              <a:avLst/>
            </a:prstGeom>
            <a:solidFill>
              <a:srgbClr val="777777">
                <a:alpha val="3058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sp>
        <p:nvSpPr>
          <p:cNvPr id="117" name="Google Shape;117;p31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lvl="2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lvl="3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lvl="4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lvl="5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lvl="6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lvl="7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lvl="8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  <p:sp>
        <p:nvSpPr>
          <p:cNvPr id="118" name="Google Shape;118;p31"/>
          <p:cNvSpPr txBox="1"/>
          <p:nvPr>
            <p:ph idx="1" type="body"/>
          </p:nvPr>
        </p:nvSpPr>
        <p:spPr>
          <a:xfrm>
            <a:off x="457200" y="1874837"/>
            <a:ext cx="8228012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431800" lvl="0" marL="457200" marR="0" rtl="0" algn="l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3200"/>
              <a:buFont typeface="Times"/>
              <a:buChar char="•"/>
              <a:defRPr b="0" i="0" sz="3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406400" lvl="1" marL="914400" marR="0" rtl="0" algn="l">
              <a:lnSpc>
                <a:spcPct val="104000"/>
              </a:lnSpc>
              <a:spcBef>
                <a:spcPts val="700"/>
              </a:spcBef>
              <a:spcAft>
                <a:spcPts val="0"/>
              </a:spcAft>
              <a:buClr>
                <a:srgbClr val="F06157"/>
              </a:buClr>
              <a:buSzPts val="2800"/>
              <a:buFont typeface="Noto Sans Symbols"/>
              <a:buChar char="⬥"/>
              <a:defRPr b="0" i="0" sz="28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381000" lvl="2" marL="1371600" marR="0" rtl="0" algn="l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Clr>
                <a:srgbClr val="3568C7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355600" lvl="3" marL="1828800" marR="0" rtl="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Clr>
                <a:srgbClr val="F06157"/>
              </a:buClr>
              <a:buSzPts val="2000"/>
              <a:buFont typeface="Times"/>
              <a:buChar char="•"/>
              <a:defRPr b="0" i="0" sz="20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355600" lvl="4" marL="2286000" marR="0" rtl="0" algn="l">
              <a:lnSpc>
                <a:spcPct val="104000"/>
              </a:lnSpc>
              <a:spcBef>
                <a:spcPts val="500"/>
              </a:spcBef>
              <a:spcAft>
                <a:spcPts val="0"/>
              </a:spcAft>
              <a:buClr>
                <a:srgbClr val="F06157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  <p:grpSp>
        <p:nvGrpSpPr>
          <p:cNvPr id="119" name="Google Shape;119;p31"/>
          <p:cNvGrpSpPr/>
          <p:nvPr/>
        </p:nvGrpSpPr>
        <p:grpSpPr>
          <a:xfrm>
            <a:off x="576262" y="6248400"/>
            <a:ext cx="533400" cy="522288"/>
            <a:chOff x="363" y="3936"/>
            <a:chExt cx="336" cy="329"/>
          </a:xfrm>
        </p:grpSpPr>
        <p:grpSp>
          <p:nvGrpSpPr>
            <p:cNvPr id="120" name="Google Shape;120;p31"/>
            <p:cNvGrpSpPr/>
            <p:nvPr/>
          </p:nvGrpSpPr>
          <p:grpSpPr>
            <a:xfrm>
              <a:off x="363" y="3936"/>
              <a:ext cx="336" cy="329"/>
              <a:chOff x="363" y="3936"/>
              <a:chExt cx="336" cy="329"/>
            </a:xfrm>
          </p:grpSpPr>
          <p:sp>
            <p:nvSpPr>
              <p:cNvPr id="121" name="Google Shape;121;p31"/>
              <p:cNvSpPr/>
              <p:nvPr/>
            </p:nvSpPr>
            <p:spPr>
              <a:xfrm>
                <a:off x="587" y="4132"/>
                <a:ext cx="28" cy="35"/>
              </a:xfrm>
              <a:custGeom>
                <a:rect b="b" l="l" r="r" t="t"/>
                <a:pathLst>
                  <a:path extrusionOk="0" h="10000" w="10000">
                    <a:moveTo>
                      <a:pt x="0" y="3714"/>
                    </a:moveTo>
                    <a:lnTo>
                      <a:pt x="3929" y="3714"/>
                    </a:lnTo>
                    <a:lnTo>
                      <a:pt x="5000" y="0"/>
                    </a:lnTo>
                    <a:lnTo>
                      <a:pt x="6071" y="3714"/>
                    </a:lnTo>
                    <a:lnTo>
                      <a:pt x="10000" y="3714"/>
                    </a:lnTo>
                    <a:lnTo>
                      <a:pt x="6786" y="6286"/>
                    </a:lnTo>
                    <a:lnTo>
                      <a:pt x="8214" y="10000"/>
                    </a:lnTo>
                    <a:lnTo>
                      <a:pt x="5000" y="7714"/>
                    </a:lnTo>
                    <a:lnTo>
                      <a:pt x="1786" y="10000"/>
                    </a:lnTo>
                    <a:lnTo>
                      <a:pt x="3214" y="6286"/>
                    </a:lnTo>
                    <a:lnTo>
                      <a:pt x="0" y="3714"/>
                    </a:lnTo>
                    <a:close/>
                  </a:path>
                </a:pathLst>
              </a:custGeom>
              <a:solidFill>
                <a:srgbClr val="B3D1F0"/>
              </a:solidFill>
              <a:ln cap="flat" cmpd="sng" w="9525">
                <a:solidFill>
                  <a:srgbClr val="000000"/>
                </a:solidFill>
                <a:prstDash val="solid"/>
                <a:miter lim="524288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22" name="Google Shape;122;p31"/>
              <p:cNvSpPr/>
              <p:nvPr/>
            </p:nvSpPr>
            <p:spPr>
              <a:xfrm>
                <a:off x="608" y="4017"/>
                <a:ext cx="28" cy="34"/>
              </a:xfrm>
              <a:custGeom>
                <a:rect b="b" l="l" r="r" t="t"/>
                <a:pathLst>
                  <a:path extrusionOk="0" h="10000" w="10000">
                    <a:moveTo>
                      <a:pt x="0" y="3824"/>
                    </a:moveTo>
                    <a:lnTo>
                      <a:pt x="3929" y="3824"/>
                    </a:lnTo>
                    <a:lnTo>
                      <a:pt x="5000" y="0"/>
                    </a:lnTo>
                    <a:lnTo>
                      <a:pt x="6071" y="3824"/>
                    </a:lnTo>
                    <a:lnTo>
                      <a:pt x="10000" y="3824"/>
                    </a:lnTo>
                    <a:lnTo>
                      <a:pt x="6786" y="6176"/>
                    </a:lnTo>
                    <a:lnTo>
                      <a:pt x="8214" y="10000"/>
                    </a:lnTo>
                    <a:lnTo>
                      <a:pt x="5000" y="7647"/>
                    </a:lnTo>
                    <a:lnTo>
                      <a:pt x="1786" y="10000"/>
                    </a:lnTo>
                    <a:lnTo>
                      <a:pt x="3214" y="6176"/>
                    </a:lnTo>
                    <a:lnTo>
                      <a:pt x="0" y="3824"/>
                    </a:lnTo>
                    <a:close/>
                  </a:path>
                </a:pathLst>
              </a:custGeom>
              <a:solidFill>
                <a:srgbClr val="B3D1F0"/>
              </a:solidFill>
              <a:ln cap="flat" cmpd="sng" w="9525">
                <a:solidFill>
                  <a:srgbClr val="000000"/>
                </a:solidFill>
                <a:prstDash val="solid"/>
                <a:miter lim="524288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23" name="Google Shape;123;p31"/>
              <p:cNvSpPr/>
              <p:nvPr/>
            </p:nvSpPr>
            <p:spPr>
              <a:xfrm>
                <a:off x="412" y="4134"/>
                <a:ext cx="35" cy="34"/>
              </a:xfrm>
              <a:prstGeom prst="star4">
                <a:avLst>
                  <a:gd fmla="val 12500" name="adj"/>
                </a:avLst>
              </a:prstGeom>
              <a:solidFill>
                <a:srgbClr val="B3D1F0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24" name="Google Shape;124;p31"/>
              <p:cNvSpPr/>
              <p:nvPr/>
            </p:nvSpPr>
            <p:spPr>
              <a:xfrm>
                <a:off x="363" y="3936"/>
                <a:ext cx="336" cy="329"/>
              </a:xfrm>
              <a:prstGeom prst="ellipse">
                <a:avLst/>
              </a:prstGeom>
              <a:gradFill>
                <a:gsLst>
                  <a:gs pos="0">
                    <a:srgbClr val="000060"/>
                  </a:gs>
                  <a:gs pos="100000">
                    <a:srgbClr val="0000FF"/>
                  </a:gs>
                </a:gsLst>
                <a:lin ang="108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25" name="Google Shape;125;p31"/>
              <p:cNvSpPr/>
              <p:nvPr/>
            </p:nvSpPr>
            <p:spPr>
              <a:xfrm>
                <a:off x="482" y="4161"/>
                <a:ext cx="49" cy="55"/>
              </a:xfrm>
              <a:prstGeom prst="star4">
                <a:avLst>
                  <a:gd fmla="val 12500" name="adj"/>
                </a:avLst>
              </a:prstGeom>
              <a:solidFill>
                <a:srgbClr val="B3D1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26" name="Google Shape;126;p31"/>
              <p:cNvSpPr/>
              <p:nvPr/>
            </p:nvSpPr>
            <p:spPr>
              <a:xfrm rot="1020000">
                <a:off x="468" y="3971"/>
                <a:ext cx="28" cy="34"/>
              </a:xfrm>
              <a:custGeom>
                <a:rect b="b" l="l" r="r" t="t"/>
                <a:pathLst>
                  <a:path extrusionOk="0" h="10000" w="10000">
                    <a:moveTo>
                      <a:pt x="0" y="3824"/>
                    </a:moveTo>
                    <a:lnTo>
                      <a:pt x="3929" y="3824"/>
                    </a:lnTo>
                    <a:lnTo>
                      <a:pt x="5000" y="0"/>
                    </a:lnTo>
                    <a:lnTo>
                      <a:pt x="6071" y="3824"/>
                    </a:lnTo>
                    <a:lnTo>
                      <a:pt x="10000" y="3824"/>
                    </a:lnTo>
                    <a:lnTo>
                      <a:pt x="6786" y="6176"/>
                    </a:lnTo>
                    <a:lnTo>
                      <a:pt x="8214" y="10000"/>
                    </a:lnTo>
                    <a:lnTo>
                      <a:pt x="5000" y="7647"/>
                    </a:lnTo>
                    <a:lnTo>
                      <a:pt x="1786" y="10000"/>
                    </a:lnTo>
                    <a:lnTo>
                      <a:pt x="3214" y="6176"/>
                    </a:lnTo>
                    <a:lnTo>
                      <a:pt x="0" y="3824"/>
                    </a:lnTo>
                    <a:close/>
                  </a:path>
                </a:pathLst>
              </a:custGeom>
              <a:solidFill>
                <a:srgbClr val="B3D1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27" name="Google Shape;127;p31"/>
              <p:cNvSpPr/>
              <p:nvPr/>
            </p:nvSpPr>
            <p:spPr>
              <a:xfrm>
                <a:off x="545" y="3983"/>
                <a:ext cx="56" cy="55"/>
              </a:xfrm>
              <a:prstGeom prst="star4">
                <a:avLst>
                  <a:gd fmla="val 12500" name="adj"/>
                </a:avLst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28" name="Google Shape;128;p31"/>
              <p:cNvSpPr/>
              <p:nvPr/>
            </p:nvSpPr>
            <p:spPr>
              <a:xfrm>
                <a:off x="412" y="4012"/>
                <a:ext cx="21" cy="22"/>
              </a:xfrm>
              <a:prstGeom prst="star4">
                <a:avLst>
                  <a:gd fmla="val 12500" name="adj"/>
                </a:avLst>
              </a:prstGeom>
              <a:solidFill>
                <a:srgbClr val="B3D1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sp>
            <p:nvSpPr>
              <p:cNvPr id="129" name="Google Shape;129;p31"/>
              <p:cNvSpPr/>
              <p:nvPr/>
            </p:nvSpPr>
            <p:spPr>
              <a:xfrm>
                <a:off x="419" y="4076"/>
                <a:ext cx="217" cy="53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0" i="0">
                    <a:ln>
                      <a:noFill/>
                    </a:ln>
                    <a:solidFill>
                      <a:srgbClr val="FFFFFF"/>
                    </a:solidFill>
                    <a:latin typeface="Arial Black"/>
                  </a:rPr>
                  <a:t>rosa </a:t>
                </a:r>
              </a:p>
            </p:txBody>
          </p:sp>
          <p:sp>
            <p:nvSpPr>
              <p:cNvPr id="130" name="Google Shape;130;p31"/>
              <p:cNvSpPr/>
              <p:nvPr/>
            </p:nvSpPr>
            <p:spPr>
              <a:xfrm>
                <a:off x="566" y="4153"/>
                <a:ext cx="21" cy="22"/>
              </a:xfrm>
              <a:prstGeom prst="star4">
                <a:avLst>
                  <a:gd fmla="val 12500" name="adj"/>
                </a:avLst>
              </a:prstGeom>
              <a:solidFill>
                <a:srgbClr val="B3D1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sp>
          <p:nvSpPr>
            <p:cNvPr id="131" name="Google Shape;131;p31"/>
            <p:cNvSpPr/>
            <p:nvPr/>
          </p:nvSpPr>
          <p:spPr>
            <a:xfrm>
              <a:off x="426" y="4146"/>
              <a:ext cx="28" cy="35"/>
            </a:xfrm>
            <a:custGeom>
              <a:rect b="b" l="l" r="r" t="t"/>
              <a:pathLst>
                <a:path extrusionOk="0" h="10000" w="10000">
                  <a:moveTo>
                    <a:pt x="0" y="3714"/>
                  </a:moveTo>
                  <a:lnTo>
                    <a:pt x="3929" y="3714"/>
                  </a:lnTo>
                  <a:lnTo>
                    <a:pt x="5000" y="0"/>
                  </a:lnTo>
                  <a:lnTo>
                    <a:pt x="6071" y="3714"/>
                  </a:lnTo>
                  <a:lnTo>
                    <a:pt x="10000" y="3714"/>
                  </a:lnTo>
                  <a:lnTo>
                    <a:pt x="6786" y="6286"/>
                  </a:lnTo>
                  <a:lnTo>
                    <a:pt x="8214" y="10000"/>
                  </a:lnTo>
                  <a:lnTo>
                    <a:pt x="5000" y="7714"/>
                  </a:lnTo>
                  <a:lnTo>
                    <a:pt x="1786" y="10000"/>
                  </a:lnTo>
                  <a:lnTo>
                    <a:pt x="3214" y="6286"/>
                  </a:lnTo>
                  <a:lnTo>
                    <a:pt x="0" y="371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hyperlink" Target="https://github.com/samapriya/Earth-Engine-Datasets-List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eea.europa.eu/themes/air/intro" TargetMode="External"/><Relationship Id="rId4" Type="http://schemas.openxmlformats.org/officeDocument/2006/relationships/hyperlink" Target="https://sdgs.un.org/goals" TargetMode="External"/><Relationship Id="rId5" Type="http://schemas.openxmlformats.org/officeDocument/2006/relationships/hyperlink" Target="https://unstats.un.org/sdgs/report/2018/goal-11/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hyperlink" Target="https://aerlive.ro/stop-arderilor-de-deseuri/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hyperlink" Target="https://aerlive.ro/stop-arderilor-de-deseuri/" TargetMode="External"/><Relationship Id="rId8" Type="http://schemas.openxmlformats.org/officeDocument/2006/relationships/hyperlink" Target="https://aerlive.ro/stop-arderilor-de-deseuri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"/>
          <p:cNvSpPr txBox="1"/>
          <p:nvPr/>
        </p:nvSpPr>
        <p:spPr>
          <a:xfrm>
            <a:off x="6553200" y="6245225"/>
            <a:ext cx="2132012" cy="47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23" name="Google Shape;223;p1"/>
          <p:cNvSpPr txBox="1"/>
          <p:nvPr>
            <p:ph type="title"/>
          </p:nvPr>
        </p:nvSpPr>
        <p:spPr>
          <a:xfrm>
            <a:off x="685800" y="9144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Satellite data for air quality monitoring</a:t>
            </a:r>
            <a:b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NO₂ trends during pandemic times in Romania</a:t>
            </a:r>
            <a:endParaRPr/>
          </a:p>
        </p:txBody>
      </p:sp>
      <p:pic>
        <p:nvPicPr>
          <p:cNvPr id="224" name="Google Shape;22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7" y="2786062"/>
            <a:ext cx="3021012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"/>
          <p:cNvSpPr txBox="1"/>
          <p:nvPr/>
        </p:nvSpPr>
        <p:spPr>
          <a:xfrm>
            <a:off x="649287" y="39624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2000"/>
              <a:buFont typeface="Merriweather Sans"/>
              <a:buNone/>
            </a:pPr>
            <a:r>
              <a:rPr b="1" i="0" lang="en-US" sz="2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Maria Ioana VLAD SANDRU </a:t>
            </a:r>
            <a:endParaRPr/>
          </a:p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2000"/>
              <a:buFont typeface="Merriweather Sans"/>
              <a:buNone/>
            </a:pPr>
            <a:r>
              <a:rPr b="1" i="0" lang="en-US" sz="2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Andi LAZAR</a:t>
            </a:r>
            <a:endParaRPr/>
          </a:p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</a:pPr>
            <a:r>
              <a:t/>
            </a:r>
            <a:endParaRPr b="1" i="0" sz="2000" u="none">
              <a:solidFill>
                <a:srgbClr val="1822CD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2000"/>
              <a:buFont typeface="Merriweather Sans"/>
              <a:buNone/>
            </a:pPr>
            <a:r>
              <a:rPr b="1" i="0" lang="en-US" sz="2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Agentia Spatiala Romana (ROSA)</a:t>
            </a:r>
            <a:endParaRPr/>
          </a:p>
        </p:txBody>
      </p:sp>
      <p:sp>
        <p:nvSpPr>
          <p:cNvPr id="226" name="Google Shape;226;p1"/>
          <p:cNvSpPr txBox="1"/>
          <p:nvPr/>
        </p:nvSpPr>
        <p:spPr>
          <a:xfrm>
            <a:off x="893762" y="574675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200"/>
              <a:buFont typeface="Merriweather Sans"/>
              <a:buNone/>
            </a:pPr>
            <a:r>
              <a:rPr b="1" i="0" lang="en-US" sz="12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Air quality monitoring and management </a:t>
            </a:r>
            <a:endParaRPr/>
          </a:p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200"/>
              <a:buFont typeface="Merriweather Sans"/>
              <a:buNone/>
            </a:pPr>
            <a:r>
              <a:rPr b="1" i="0" lang="en-US" sz="12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EO4GEO workshop</a:t>
            </a:r>
            <a:endParaRPr/>
          </a:p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200"/>
              <a:buFont typeface="Merriweather Sans"/>
              <a:buNone/>
            </a:pPr>
            <a:r>
              <a:rPr b="1" i="0" lang="en-US" sz="12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December, 17</a:t>
            </a:r>
            <a:r>
              <a:rPr b="1" baseline="30000" i="0" lang="en-US" sz="12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th</a:t>
            </a:r>
            <a:r>
              <a:rPr b="1" i="0" lang="en-US" sz="12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, 2021</a:t>
            </a:r>
            <a:endParaRPr/>
          </a:p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"/>
              <a:buNone/>
            </a:pPr>
            <a:r>
              <a:t/>
            </a:r>
            <a:endParaRPr b="1" i="0" sz="1200" u="none">
              <a:solidFill>
                <a:srgbClr val="1822CD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200"/>
              <a:buFont typeface="Merriweather Sans"/>
              <a:buNone/>
            </a:pPr>
            <a:r>
              <a:rPr b="1" i="0" lang="en-US" sz="12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Online event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rgbClr val="1822CD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06" name="Google Shape;306;p12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1" i="0" lang="en-US" sz="3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Satellites for Air Quality</a:t>
            </a:r>
            <a:br>
              <a:rPr b="1" i="0" lang="en-US" sz="3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b="1" i="0" lang="en-US" sz="3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Major platform and instruments</a:t>
            </a:r>
            <a:endParaRPr/>
          </a:p>
        </p:txBody>
      </p:sp>
      <p:pic>
        <p:nvPicPr>
          <p:cNvPr id="307" name="Google Shape;307;p12"/>
          <p:cNvPicPr preferRelativeResize="0"/>
          <p:nvPr/>
        </p:nvPicPr>
        <p:blipFill rotWithShape="1">
          <a:blip r:embed="rId3">
            <a:alphaModFix/>
          </a:blip>
          <a:srcRect b="20805" l="14421" r="57077" t="29733"/>
          <a:stretch/>
        </p:blipFill>
        <p:spPr>
          <a:xfrm>
            <a:off x="26987" y="1581150"/>
            <a:ext cx="4860925" cy="47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0137" y="1574800"/>
            <a:ext cx="4243387" cy="477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14" name="Google Shape;314;p14"/>
          <p:cNvSpPr txBox="1"/>
          <p:nvPr>
            <p:ph type="title"/>
          </p:nvPr>
        </p:nvSpPr>
        <p:spPr>
          <a:xfrm>
            <a:off x="114300" y="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Copernicus Atmosphere Monitoring Service (CAMS)</a:t>
            </a:r>
            <a:endParaRPr/>
          </a:p>
        </p:txBody>
      </p:sp>
      <p:sp>
        <p:nvSpPr>
          <p:cNvPr id="315" name="Google Shape;315;p14"/>
          <p:cNvSpPr txBox="1"/>
          <p:nvPr>
            <p:ph idx="1" type="body"/>
          </p:nvPr>
        </p:nvSpPr>
        <p:spPr>
          <a:xfrm>
            <a:off x="0" y="1600200"/>
            <a:ext cx="506730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41312" lvl="0" marL="341312" marR="0" rtl="0" algn="just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3568C7"/>
              </a:buClr>
              <a:buSzPts val="1400"/>
              <a:buFont typeface="Times"/>
              <a:buChar char="•"/>
            </a:pPr>
            <a:r>
              <a:rPr b="0" i="0" lang="en-US" sz="14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CAMS provides continuous data and information on atmospheric composition </a:t>
            </a:r>
            <a:endParaRPr/>
          </a:p>
          <a:p>
            <a:pPr indent="-341312" lvl="0" marL="341312" marR="0" rtl="0" algn="just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1400"/>
              <a:buFont typeface="Times"/>
              <a:buChar char="•"/>
            </a:pPr>
            <a:r>
              <a:rPr b="0" i="0" lang="en-US" sz="14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Operated by ECMWF</a:t>
            </a:r>
            <a:endParaRPr/>
          </a:p>
          <a:p>
            <a:pPr indent="-341312" lvl="0" marL="341312" marR="0" rtl="0" algn="just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1400"/>
              <a:buFont typeface="Times"/>
              <a:buChar char="•"/>
            </a:pPr>
            <a:r>
              <a:rPr b="0" i="0" lang="en-US" sz="14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EUMETSAT supports CAMS - provision of data and products from its own Meteosat and EPS/Metop satellite systems (e.g. ozone, carbon monoxide and other trace gases, aerosols).</a:t>
            </a:r>
            <a:endParaRPr/>
          </a:p>
          <a:p>
            <a:pPr indent="-341312" lvl="0" marL="341312" marR="0" rtl="0" algn="just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1400"/>
              <a:buFont typeface="Times"/>
              <a:buChar char="•"/>
            </a:pPr>
            <a:r>
              <a:rPr b="0" i="0" lang="en-US" sz="14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Operational information services for policy makers, citizens</a:t>
            </a:r>
            <a:endParaRPr/>
          </a:p>
          <a:p>
            <a:pPr indent="-341312" lvl="0" marL="341312" marR="0" rtl="0" algn="just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1400"/>
              <a:buFont typeface="Times"/>
              <a:buChar char="•"/>
            </a:pPr>
            <a:r>
              <a:rPr b="0" i="0" lang="en-US" sz="14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Near –real time services : local air quality, health warning, aviation routing, resources for evaluating possible emission control measures, retrospective assessment of air quality, maps and data for regional air quality forecasts.</a:t>
            </a:r>
            <a:endParaRPr/>
          </a:p>
          <a:p>
            <a:pPr indent="-341312" lvl="0" marL="341312" marR="0" rtl="0" algn="just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1400"/>
              <a:buFont typeface="Times"/>
              <a:buChar char="•"/>
            </a:pPr>
            <a:r>
              <a:rPr b="0" i="0" lang="en-US" sz="14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Assessments : improve understanding of processes, validate chemical transport models, ground measurement network</a:t>
            </a:r>
            <a:endParaRPr/>
          </a:p>
          <a:p>
            <a:pPr indent="-341312" lvl="0" marL="341312" marR="0" rtl="0" algn="just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1400"/>
              <a:buFont typeface="Times"/>
              <a:buChar char="•"/>
            </a:pPr>
            <a:r>
              <a:rPr b="0" i="0" lang="en-US" sz="14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Uses observation from current satellites, including Sentinel 5P</a:t>
            </a:r>
            <a:endParaRPr/>
          </a:p>
        </p:txBody>
      </p:sp>
      <p:pic>
        <p:nvPicPr>
          <p:cNvPr id="316" name="Google Shape;316;p14"/>
          <p:cNvPicPr preferRelativeResize="0"/>
          <p:nvPr/>
        </p:nvPicPr>
        <p:blipFill rotWithShape="1">
          <a:blip r:embed="rId3">
            <a:alphaModFix/>
          </a:blip>
          <a:srcRect b="29248" l="60833" r="11666" t="21838"/>
          <a:stretch/>
        </p:blipFill>
        <p:spPr>
          <a:xfrm>
            <a:off x="5035550" y="1905000"/>
            <a:ext cx="4106862" cy="410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1" i="0" lang="en-US" sz="3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Copernicus dedicated atmospheric satellite missions</a:t>
            </a:r>
            <a:endParaRPr/>
          </a:p>
        </p:txBody>
      </p:sp>
      <p:sp>
        <p:nvSpPr>
          <p:cNvPr id="322" name="Google Shape;322;p15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323" name="Google Shape;323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0175" l="51904" r="16847" t="30980"/>
          <a:stretch/>
        </p:blipFill>
        <p:spPr>
          <a:xfrm>
            <a:off x="4124325" y="1676400"/>
            <a:ext cx="4941887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5"/>
          <p:cNvSpPr txBox="1"/>
          <p:nvPr/>
        </p:nvSpPr>
        <p:spPr>
          <a:xfrm>
            <a:off x="152400" y="1817687"/>
            <a:ext cx="3983037" cy="397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b="0" i="0" lang="en-US" sz="28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In support of CAMS, several dedicated missions are developed in Copernicus: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b="0" i="0" lang="en-US" sz="28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• Sentinel-5 Precursor Mission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b="0" i="0" lang="en-US" sz="28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• Sentinel-4 Mission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b="0" i="0" lang="en-US" sz="28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• Sentinel-5 Mission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b="0" i="0" lang="en-US" sz="28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• CO2M Mission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i="0" lang="en-US" sz="32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The Sentinel Missions for Copernicus Atmosphere Services</a:t>
            </a:r>
            <a:endParaRPr/>
          </a:p>
        </p:txBody>
      </p:sp>
      <p:pic>
        <p:nvPicPr>
          <p:cNvPr id="330" name="Google Shape;330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1218" l="17950" r="3816" t="23070"/>
          <a:stretch/>
        </p:blipFill>
        <p:spPr>
          <a:xfrm>
            <a:off x="0" y="1676400"/>
            <a:ext cx="9142412" cy="457041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6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37" name="Google Shape;337;p18"/>
          <p:cNvSpPr txBox="1"/>
          <p:nvPr>
            <p:ph type="title"/>
          </p:nvPr>
        </p:nvSpPr>
        <p:spPr>
          <a:xfrm>
            <a:off x="114300" y="9525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Sentinel-5 precursor </a:t>
            </a:r>
            <a:endParaRPr/>
          </a:p>
        </p:txBody>
      </p:sp>
      <p:sp>
        <p:nvSpPr>
          <p:cNvPr id="338" name="Google Shape;338;p18"/>
          <p:cNvSpPr txBox="1"/>
          <p:nvPr>
            <p:ph idx="1" type="body"/>
          </p:nvPr>
        </p:nvSpPr>
        <p:spPr>
          <a:xfrm>
            <a:off x="114300" y="1600200"/>
            <a:ext cx="470535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22225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68C7"/>
              </a:buClr>
              <a:buSzPts val="1900"/>
              <a:buFont typeface="Arial"/>
              <a:buChar char="•"/>
            </a:pPr>
            <a:r>
              <a:rPr b="0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ESA Sentinel-5 Precursor is a precursor mission that focuses on global observations of the atmospheric for air quality and climate.</a:t>
            </a:r>
            <a:endParaRPr sz="3100"/>
          </a:p>
          <a:p>
            <a:pPr indent="-2222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900"/>
              <a:buFont typeface="Arial"/>
              <a:buChar char="•"/>
            </a:pPr>
            <a:r>
              <a:rPr b="0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 5p bridges the data gap between SCIAMACHY/OMI (2002/2004) and Sentinel-5, with improved sensitivity and smaller ground sampling distance.</a:t>
            </a:r>
            <a:endParaRPr sz="3100"/>
          </a:p>
          <a:p>
            <a:pPr indent="-2222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900"/>
              <a:buFont typeface="Arial"/>
              <a:buChar char="•"/>
            </a:pPr>
            <a:r>
              <a:rPr b="0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TROPOspheric Monitoring Instrument (TROPOMI) is the payload of the S-5p mission and is jointly developed by The Netherlands and ESA.</a:t>
            </a:r>
            <a:endParaRPr sz="3100"/>
          </a:p>
          <a:p>
            <a:pPr indent="-2222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900"/>
              <a:buFont typeface="Arial"/>
              <a:buChar char="•"/>
            </a:pPr>
            <a:r>
              <a:rPr b="0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Spatial sampling : 5.5 x 3.5 km</a:t>
            </a:r>
            <a:endParaRPr sz="3100"/>
          </a:p>
          <a:p>
            <a:pPr indent="-22225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900"/>
              <a:buFont typeface="Arial"/>
              <a:buChar char="•"/>
            </a:pPr>
            <a:r>
              <a:rPr b="0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life time : 7 years</a:t>
            </a:r>
            <a:endParaRPr sz="3100"/>
          </a:p>
          <a:p>
            <a:pPr indent="-228600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2000"/>
              <a:buFont typeface="Arial"/>
              <a:buChar char="•"/>
            </a:pPr>
            <a:r>
              <a:rPr b="0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Launched in October 2017</a:t>
            </a:r>
            <a:r>
              <a:rPr b="0" i="0" lang="en-US" sz="21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21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18"/>
          <p:cNvPicPr preferRelativeResize="0"/>
          <p:nvPr/>
        </p:nvPicPr>
        <p:blipFill rotWithShape="1">
          <a:blip r:embed="rId3">
            <a:alphaModFix/>
          </a:blip>
          <a:srcRect b="15428" l="52865" r="4878" t="20147"/>
          <a:stretch/>
        </p:blipFill>
        <p:spPr>
          <a:xfrm>
            <a:off x="4819650" y="2147887"/>
            <a:ext cx="4322762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45" name="Google Shape;345;p19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S-5P data products </a:t>
            </a:r>
            <a:endParaRPr/>
          </a:p>
        </p:txBody>
      </p:sp>
      <p:sp>
        <p:nvSpPr>
          <p:cNvPr id="346" name="Google Shape;346;p19"/>
          <p:cNvSpPr txBox="1"/>
          <p:nvPr>
            <p:ph idx="1" type="body"/>
          </p:nvPr>
        </p:nvSpPr>
        <p:spPr>
          <a:xfrm>
            <a:off x="165100" y="1743075"/>
            <a:ext cx="4127400" cy="4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225425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68C7"/>
              </a:buClr>
              <a:buSzPts val="1750"/>
              <a:buFont typeface="Arial"/>
              <a:buChar char="•"/>
            </a:pPr>
            <a:r>
              <a:rPr b="0" i="0" lang="en-US" sz="17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Aerosol absorption index – aerosol density, related to dust outbreaks, volcanic ash, biomass burning</a:t>
            </a:r>
            <a:endParaRPr sz="1750"/>
          </a:p>
          <a:p>
            <a:pPr indent="-225425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750"/>
              <a:buFont typeface="Arial"/>
              <a:buChar char="•"/>
            </a:pPr>
            <a:r>
              <a:rPr b="0" i="0" lang="en-US" sz="17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Carbon monoxide (CO) – combustion of fossil fuels, biomass burning, atmospheric oxidation of methane and other hydrocarbons </a:t>
            </a:r>
            <a:endParaRPr sz="1750"/>
          </a:p>
          <a:p>
            <a:pPr indent="-225425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750"/>
              <a:buFont typeface="Arial"/>
              <a:buChar char="•"/>
            </a:pPr>
            <a:r>
              <a:rPr b="0" i="0" lang="en-US" sz="17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fraction </a:t>
            </a:r>
            <a:endParaRPr sz="1750"/>
          </a:p>
          <a:p>
            <a:pPr indent="-225425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750"/>
              <a:buFont typeface="Arial"/>
              <a:buChar char="•"/>
            </a:pPr>
            <a:r>
              <a:rPr b="0" i="0" lang="en-US" sz="17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Formaldehyde (HCHO) – intermediate gas, eventually to CO₂</a:t>
            </a:r>
            <a:endParaRPr sz="1750"/>
          </a:p>
          <a:p>
            <a:pPr indent="-225425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750"/>
              <a:buFont typeface="Arial"/>
              <a:buChar char="•"/>
            </a:pPr>
            <a:r>
              <a:rPr b="0" i="0" lang="en-US" sz="17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Nitrogen dioxide (NO₂) – combustion of fossil fuels, biomass burning</a:t>
            </a:r>
            <a:endParaRPr sz="1750"/>
          </a:p>
          <a:p>
            <a:pPr indent="-225425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750"/>
              <a:buFont typeface="Arial"/>
              <a:buChar char="•"/>
            </a:pPr>
            <a:r>
              <a:rPr b="0" i="0" lang="en-US" sz="17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Ozone (O₃) – ozone layer, greenhouse gas</a:t>
            </a:r>
            <a:endParaRPr sz="1750"/>
          </a:p>
          <a:p>
            <a:pPr indent="-225425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1750"/>
              <a:buFont typeface="Arial"/>
              <a:buChar char="•"/>
            </a:pPr>
            <a:r>
              <a:rPr b="0" i="0" lang="en-US" sz="17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Sulfur dioxide (SO₂) – combustion fossil fuels, volcanic ash</a:t>
            </a:r>
            <a:endParaRPr b="0" i="0" sz="175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9"/>
          <p:cNvPicPr preferRelativeResize="0"/>
          <p:nvPr/>
        </p:nvPicPr>
        <p:blipFill rotWithShape="1">
          <a:blip r:embed="rId3">
            <a:alphaModFix/>
          </a:blip>
          <a:srcRect b="45689" l="6219" r="51249" t="22912"/>
          <a:stretch/>
        </p:blipFill>
        <p:spPr>
          <a:xfrm>
            <a:off x="4292600" y="1828800"/>
            <a:ext cx="4773612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9"/>
          <p:cNvPicPr preferRelativeResize="0"/>
          <p:nvPr/>
        </p:nvPicPr>
        <p:blipFill rotWithShape="1">
          <a:blip r:embed="rId4">
            <a:alphaModFix/>
          </a:blip>
          <a:srcRect b="45852" l="49664" r="7621" t="23239"/>
          <a:stretch/>
        </p:blipFill>
        <p:spPr>
          <a:xfrm>
            <a:off x="4275137" y="3932237"/>
            <a:ext cx="4791075" cy="195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54" name="Google Shape;354;p20"/>
          <p:cNvSpPr txBox="1"/>
          <p:nvPr>
            <p:ph type="title"/>
          </p:nvPr>
        </p:nvSpPr>
        <p:spPr>
          <a:xfrm>
            <a:off x="311150" y="-3175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Spatial Footprint</a:t>
            </a:r>
            <a:endParaRPr/>
          </a:p>
        </p:txBody>
      </p:sp>
      <p:pic>
        <p:nvPicPr>
          <p:cNvPr id="355" name="Google Shape;355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069" l="18763" r="6430" t="17509"/>
          <a:stretch/>
        </p:blipFill>
        <p:spPr>
          <a:xfrm>
            <a:off x="387000" y="1688150"/>
            <a:ext cx="8370000" cy="45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i="0" lang="en-US" sz="33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European Air Quality information in support of the COVID-19 crisis</a:t>
            </a:r>
            <a:endParaRPr/>
          </a:p>
        </p:txBody>
      </p:sp>
      <p:sp>
        <p:nvSpPr>
          <p:cNvPr id="362" name="Google Shape;362;p21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363" name="Google Shape;363;p21"/>
          <p:cNvPicPr preferRelativeResize="0"/>
          <p:nvPr/>
        </p:nvPicPr>
        <p:blipFill rotWithShape="1">
          <a:blip r:embed="rId3">
            <a:alphaModFix/>
          </a:blip>
          <a:srcRect b="23319" l="30377" r="15833" t="26284"/>
          <a:stretch/>
        </p:blipFill>
        <p:spPr>
          <a:xfrm>
            <a:off x="251225" y="1678825"/>
            <a:ext cx="8641552" cy="455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 txBox="1"/>
          <p:nvPr>
            <p:ph type="title"/>
          </p:nvPr>
        </p:nvSpPr>
        <p:spPr>
          <a:xfrm>
            <a:off x="230187" y="-6858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br>
              <a:rPr b="0" i="0" lang="en-US" sz="4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br>
              <a:rPr b="0" i="0" lang="en-US" sz="4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b="0" i="0" lang="en-US" sz="4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</a:t>
            </a:r>
            <a:endParaRPr/>
          </a:p>
        </p:txBody>
      </p:sp>
      <p:sp>
        <p:nvSpPr>
          <p:cNvPr id="369" name="Google Shape;369;p22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70" name="Google Shape;370;p22"/>
          <p:cNvSpPr txBox="1"/>
          <p:nvPr/>
        </p:nvSpPr>
        <p:spPr>
          <a:xfrm>
            <a:off x="914400" y="341312"/>
            <a:ext cx="723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Merriweather Sans"/>
              <a:buNone/>
            </a:pPr>
            <a:r>
              <a:rPr b="1" i="0" lang="en-US" sz="3600" u="none">
                <a:solidFill>
                  <a:schemeClr val="accent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Google Earth Engine</a:t>
            </a:r>
            <a:endParaRPr b="1"/>
          </a:p>
        </p:txBody>
      </p:sp>
      <p:pic>
        <p:nvPicPr>
          <p:cNvPr id="371" name="Google Shape;371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787" y="1752600"/>
            <a:ext cx="8228012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2"/>
          <p:cNvSpPr txBox="1"/>
          <p:nvPr/>
        </p:nvSpPr>
        <p:spPr>
          <a:xfrm>
            <a:off x="153987" y="5429250"/>
            <a:ext cx="883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"/>
              <a:buNone/>
            </a:pPr>
            <a:r>
              <a:rPr b="0" i="0" lang="en-US" sz="1700" u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rPr>
              <a:t>According to </a:t>
            </a:r>
            <a:r>
              <a:rPr b="0" i="0" lang="en-US" sz="1700" u="sng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https://github.com/samapriya/Earth-Engine-Datasets-List</a:t>
            </a:r>
            <a:r>
              <a:rPr b="0" i="0" lang="en-US" sz="1700" u="non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rPr>
              <a:t>, as of December 2021, there are more than 800 data sets available on the platform.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79" name="Google Shape;379;p23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sp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0" lang="en-US" sz="28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Google Earth Engine</a:t>
            </a:r>
            <a:br>
              <a:rPr b="1" i="0" lang="en-US" sz="28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b="1" i="0" lang="en-US" sz="28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Cloud computing platform</a:t>
            </a:r>
            <a:endParaRPr/>
          </a:p>
        </p:txBody>
      </p:sp>
      <p:pic>
        <p:nvPicPr>
          <p:cNvPr descr="C:\Users\Andi Lazar\Desktop\Prezentare_Sesiunea_4\The-infrastructure-for-spatial-application-development-provided-by-Google-GEE-consists.png" id="380" name="Google Shape;380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660525"/>
            <a:ext cx="8628062" cy="449738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3"/>
          <p:cNvSpPr txBox="1"/>
          <p:nvPr/>
        </p:nvSpPr>
        <p:spPr>
          <a:xfrm>
            <a:off x="1150937" y="5973762"/>
            <a:ext cx="69342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0" i="1" lang="en-US" sz="1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Markert, K.N; et al. Historical and Operational Monitoring of Surface Sediments in the Lower Mekong Basin Using Landsat and Google Earth Engine Cloud Computing. Remote Sens. </a:t>
            </a:r>
            <a:r>
              <a:rPr b="1" i="1" lang="en-US" sz="1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r>
              <a:rPr b="0" i="1" lang="en-US" sz="1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10, 909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35" name="Google Shape;235;p2"/>
          <p:cNvSpPr txBox="1"/>
          <p:nvPr/>
        </p:nvSpPr>
        <p:spPr>
          <a:xfrm>
            <a:off x="1365250" y="2316162"/>
            <a:ext cx="1841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36" name="Google Shape;236;p2"/>
          <p:cNvSpPr txBox="1"/>
          <p:nvPr>
            <p:ph type="title"/>
          </p:nvPr>
        </p:nvSpPr>
        <p:spPr>
          <a:xfrm>
            <a:off x="-381000" y="39687"/>
            <a:ext cx="89138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rm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b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b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b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               Outline of the presentation  </a:t>
            </a:r>
            <a:b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b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b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endParaRPr/>
          </a:p>
        </p:txBody>
      </p:sp>
      <p:pic>
        <p:nvPicPr>
          <p:cNvPr id="237" name="Google Shape;237;p2"/>
          <p:cNvPicPr preferRelativeResize="0"/>
          <p:nvPr/>
        </p:nvPicPr>
        <p:blipFill rotWithShape="1">
          <a:blip r:embed="rId3">
            <a:alphaModFix/>
          </a:blip>
          <a:srcRect b="0" l="0" r="55664" t="5828"/>
          <a:stretch/>
        </p:blipFill>
        <p:spPr>
          <a:xfrm>
            <a:off x="0" y="2243950"/>
            <a:ext cx="2203450" cy="248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"/>
          <p:cNvSpPr txBox="1"/>
          <p:nvPr/>
        </p:nvSpPr>
        <p:spPr>
          <a:xfrm>
            <a:off x="2203450" y="1828800"/>
            <a:ext cx="68199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Introduction – air pollution general facts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-12700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-"/>
            </a:pPr>
            <a:r>
              <a:rPr b="0" i="1" lang="en-US" sz="20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Bucharest city ranking</a:t>
            </a:r>
            <a:endParaRPr/>
          </a:p>
          <a:p>
            <a:pPr indent="-12700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-"/>
            </a:pPr>
            <a:r>
              <a:rPr b="0" i="1" lang="en-US" sz="20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National Network for Air Quality Monitoring</a:t>
            </a:r>
            <a:endParaRPr/>
          </a:p>
          <a:p>
            <a:pPr indent="-12700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-"/>
            </a:pPr>
            <a:r>
              <a:rPr b="0" i="1" lang="en-US" sz="2000" u="none" cap="none" strike="noStrik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Source of pollution in Bucharest</a:t>
            </a:r>
            <a:endParaRPr/>
          </a:p>
          <a:p>
            <a:pPr indent="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</a:pPr>
            <a:r>
              <a:t/>
            </a:r>
            <a:endParaRPr b="0" i="1" sz="2000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Satellites for Air Quality 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Copernicus Atmosphere Monitoring Service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NO₂ data from Sentinel 5P during coronavirus outbreak in Romania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Conclusions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88" name="Google Shape;388;p24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sp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0" lang="en-US" sz="28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Explorer vs Code Editor</a:t>
            </a:r>
            <a:endParaRPr/>
          </a:p>
        </p:txBody>
      </p:sp>
      <p:pic>
        <p:nvPicPr>
          <p:cNvPr id="389" name="Google Shape;38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676400"/>
            <a:ext cx="7324725" cy="3382962"/>
          </a:xfrm>
          <a:prstGeom prst="rect">
            <a:avLst/>
          </a:prstGeom>
          <a:noFill/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50799">
              <a:srgbClr val="000000">
                <a:alpha val="39607"/>
              </a:srgbClr>
            </a:outerShdw>
          </a:effectLst>
        </p:spPr>
      </p:pic>
      <p:pic>
        <p:nvPicPr>
          <p:cNvPr id="390" name="Google Shape;39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4775" y="2743200"/>
            <a:ext cx="7502525" cy="3532187"/>
          </a:xfrm>
          <a:prstGeom prst="rect">
            <a:avLst/>
          </a:prstGeom>
          <a:noFill/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50799">
              <a:srgbClr val="000000">
                <a:alpha val="39607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5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96" name="Google Shape;396;p25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sp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0" lang="en-US" sz="28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Creating a script in Code Editor</a:t>
            </a:r>
            <a:endParaRPr/>
          </a:p>
        </p:txBody>
      </p:sp>
      <p:pic>
        <p:nvPicPr>
          <p:cNvPr id="397" name="Google Shape;397;p25"/>
          <p:cNvPicPr preferRelativeResize="0"/>
          <p:nvPr/>
        </p:nvPicPr>
        <p:blipFill rotWithShape="1">
          <a:blip r:embed="rId3">
            <a:alphaModFix/>
          </a:blip>
          <a:srcRect b="26283" l="31666" r="17499" t="29249"/>
          <a:stretch/>
        </p:blipFill>
        <p:spPr>
          <a:xfrm>
            <a:off x="3175" y="1752600"/>
            <a:ext cx="9140825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6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04" name="Google Shape;404;p26"/>
          <p:cNvSpPr txBox="1"/>
          <p:nvPr>
            <p:ph type="title"/>
          </p:nvPr>
        </p:nvSpPr>
        <p:spPr>
          <a:xfrm>
            <a:off x="114300" y="23812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0" lang="en-US" sz="28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Results</a:t>
            </a:r>
            <a:br>
              <a:rPr b="1" i="0" lang="en-US" sz="28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b="1" i="0" lang="en-US" sz="23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Tropospheric NO2 evolution before and during COVID-19 lockdown in Romania</a:t>
            </a:r>
            <a:endParaRPr sz="3900"/>
          </a:p>
        </p:txBody>
      </p:sp>
      <p:pic>
        <p:nvPicPr>
          <p:cNvPr id="405" name="Google Shape;405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20002"/>
          <a:stretch/>
        </p:blipFill>
        <p:spPr>
          <a:xfrm>
            <a:off x="381000" y="1655625"/>
            <a:ext cx="8230200" cy="45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"/>
          <p:cNvSpPr txBox="1"/>
          <p:nvPr>
            <p:ph type="title"/>
          </p:nvPr>
        </p:nvSpPr>
        <p:spPr>
          <a:xfrm>
            <a:off x="228600" y="-112712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Conclusions</a:t>
            </a:r>
            <a:endParaRPr/>
          </a:p>
        </p:txBody>
      </p:sp>
      <p:sp>
        <p:nvSpPr>
          <p:cNvPr id="411" name="Google Shape;411;p27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12" name="Google Shape;412;p27"/>
          <p:cNvSpPr txBox="1"/>
          <p:nvPr/>
        </p:nvSpPr>
        <p:spPr>
          <a:xfrm>
            <a:off x="308400" y="1817775"/>
            <a:ext cx="8527200" cy="4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568C7"/>
                </a:solidFill>
              </a:rPr>
              <a:t>•</a:t>
            </a:r>
            <a:r>
              <a:rPr lang="en-US" sz="1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CAMS provides real-time consistent and quality-controlled information related to air pollution and health, everywhere in the world on a daily basis.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568C7"/>
                </a:solidFill>
              </a:rPr>
              <a:t>•</a:t>
            </a:r>
            <a:r>
              <a:rPr lang="en-US" sz="1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Sentinel-5P’s abilities enable us to detect atmospheric gases and air pollutants more accurately and at higher temporal frequency than ever before at a global scale.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568C7"/>
                </a:solidFill>
              </a:rPr>
              <a:t>•</a:t>
            </a:r>
            <a:r>
              <a:rPr lang="en-US" sz="1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Earth Engine (GEE) provides a free-to-use platform for Earth science data and analysis, suitable for processing air quality satellite data.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568C7"/>
                </a:solidFill>
              </a:rPr>
              <a:t>•</a:t>
            </a:r>
            <a:r>
              <a:rPr lang="en-US" sz="1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 can process large geospatial datasets with global coverage, images can be sorted or filtered using spatial and temporal settings without a need to download a large number of images, additionally, a variety of processing techniques or spatial algorithms can be implemented on data through code editor.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568C7"/>
                </a:solidFill>
              </a:rPr>
              <a:t>•</a:t>
            </a:r>
            <a:r>
              <a:rPr lang="en-US" sz="1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data show a reduction of NO₂ in the atmosphere under the strict lockdown period influenced by restricted human mobility, reduced industrial production and transportation controls which were observed throughout  Covid19 pandemic lockdown in Romania.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568C7"/>
                </a:solidFill>
              </a:rPr>
              <a:t>•</a:t>
            </a:r>
            <a:r>
              <a:rPr lang="en-US" sz="1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present case study supports and reinforces several concepts and skills part of the EO4GEO Body of Knowledge.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8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18" name="Google Shape;418;p28"/>
          <p:cNvSpPr txBox="1"/>
          <p:nvPr/>
        </p:nvSpPr>
        <p:spPr>
          <a:xfrm>
            <a:off x="1961400" y="3289200"/>
            <a:ext cx="5221200" cy="21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Maria Ioana Vlad Sandru                        ioana.vlad@rosa.ro</a:t>
            </a:r>
            <a:endParaRPr sz="1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Andi Lazar</a:t>
            </a:r>
            <a:endParaRPr sz="1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Andi.lazar@rosa.ro</a:t>
            </a:r>
            <a:endParaRPr sz="1700"/>
          </a:p>
        </p:txBody>
      </p:sp>
      <p:pic>
        <p:nvPicPr>
          <p:cNvPr descr="Sigla_ROSA_transp" id="419" name="Google Shape;41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00" y="1636925"/>
            <a:ext cx="1676400" cy="158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8737" y="5459412"/>
            <a:ext cx="3927475" cy="85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44" name="Google Shape;244;p3"/>
          <p:cNvSpPr txBox="1"/>
          <p:nvPr>
            <p:ph type="title"/>
          </p:nvPr>
        </p:nvSpPr>
        <p:spPr>
          <a:xfrm>
            <a:off x="228600" y="-155575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Introduction</a:t>
            </a:r>
            <a:endParaRPr/>
          </a:p>
        </p:txBody>
      </p:sp>
      <p:pic>
        <p:nvPicPr>
          <p:cNvPr id="245" name="Google Shape;245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6737" y="609600"/>
            <a:ext cx="6037262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"/>
          <p:cNvSpPr txBox="1"/>
          <p:nvPr/>
        </p:nvSpPr>
        <p:spPr>
          <a:xfrm>
            <a:off x="-6350" y="1674812"/>
            <a:ext cx="3113087" cy="556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41312" lvl="0" marL="341312" marR="0" rtl="0" algn="just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3568C7"/>
              </a:buClr>
              <a:buSzPts val="2200"/>
              <a:buFont typeface="Noto Sans Symbols"/>
              <a:buChar char="✔"/>
            </a:pPr>
            <a:r>
              <a:rPr b="0" i="0" lang="en-US" sz="22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Air quality directly affects the lives of most European citizens. </a:t>
            </a:r>
            <a:endParaRPr/>
          </a:p>
          <a:p>
            <a:pPr indent="-341312" lvl="0" marL="341312" marR="0" rtl="0" algn="just">
              <a:lnSpc>
                <a:spcPct val="104000"/>
              </a:lnSpc>
              <a:spcBef>
                <a:spcPts val="800"/>
              </a:spcBef>
              <a:spcAft>
                <a:spcPts val="0"/>
              </a:spcAft>
              <a:buClr>
                <a:srgbClr val="3568C7"/>
              </a:buClr>
              <a:buSzPts val="2200"/>
              <a:buFont typeface="Noto Sans Symbols"/>
              <a:buChar char="✔"/>
            </a:pPr>
            <a:r>
              <a:rPr b="0" i="0" lang="en-US" sz="2200" u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Air pollution rapidly increases the risk of environmental health problems, affecting society in all parts of the developed and developing worlds.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"/>
          <p:cNvSpPr txBox="1"/>
          <p:nvPr>
            <p:ph type="title"/>
          </p:nvPr>
        </p:nvSpPr>
        <p:spPr>
          <a:xfrm>
            <a:off x="-2179637" y="1524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Introduction </a:t>
            </a:r>
            <a:endParaRPr/>
          </a:p>
        </p:txBody>
      </p:sp>
      <p:sp>
        <p:nvSpPr>
          <p:cNvPr id="253" name="Google Shape;253;p4"/>
          <p:cNvSpPr txBox="1"/>
          <p:nvPr>
            <p:ph idx="1" type="body"/>
          </p:nvPr>
        </p:nvSpPr>
        <p:spPr>
          <a:xfrm>
            <a:off x="0" y="1635125"/>
            <a:ext cx="4553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219075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68C7"/>
              </a:buClr>
              <a:buSzPts val="2250"/>
              <a:buFont typeface="Arial"/>
              <a:buChar char="•"/>
            </a:pPr>
            <a:r>
              <a:rPr b="0" i="0" lang="en-US" sz="2250" u="sng" cap="none" strike="noStrik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European Environment Agency reports </a:t>
            </a:r>
            <a:r>
              <a:rPr b="0" i="0" lang="en-US" sz="2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 around 90% of city inhabitants in Europe are exposed to dangerous air pollutants.</a:t>
            </a:r>
            <a:endParaRPr sz="2250"/>
          </a:p>
          <a:p>
            <a:pPr indent="-219075" lvl="0" marL="2286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68C7"/>
              </a:buClr>
              <a:buSzPts val="2250"/>
              <a:buFont typeface="Arial"/>
              <a:buChar char="•"/>
            </a:pPr>
            <a:r>
              <a:rPr b="0" i="0" lang="en-US" sz="2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Accurately measuring and monitoring air quality is vital to raise awareness towards improving the air we breath. Thus, the </a:t>
            </a:r>
            <a:r>
              <a:rPr b="0" i="0" lang="en-US" sz="2250" u="sng" cap="none" strike="noStrike">
                <a:solidFill>
                  <a:srgbClr val="262699"/>
                </a:solidFill>
                <a:latin typeface="Merriweather Sans"/>
                <a:ea typeface="Merriweather Sans"/>
                <a:cs typeface="Merriweather Sans"/>
                <a:sym typeface="Merriweather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United Nations Sustainable Development Goals</a:t>
            </a:r>
            <a:r>
              <a:rPr b="0" i="0" lang="en-US" sz="2250" u="none" cap="none" strike="noStrike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raise the need to make </a:t>
            </a:r>
            <a:r>
              <a:rPr b="0" i="0" lang="en-US" sz="2250" u="sng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cities and human settlements inclusive, safe, resilient and sustainable</a:t>
            </a:r>
            <a:r>
              <a:rPr b="0" i="0" lang="en-US" sz="2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225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255" name="Google Shape;255;p4"/>
          <p:cNvPicPr preferRelativeResize="0"/>
          <p:nvPr/>
        </p:nvPicPr>
        <p:blipFill rotWithShape="1">
          <a:blip r:embed="rId6">
            <a:alphaModFix/>
          </a:blip>
          <a:srcRect b="34019" l="36816" r="36494" t="18543"/>
          <a:stretch/>
        </p:blipFill>
        <p:spPr>
          <a:xfrm>
            <a:off x="5021262" y="36512"/>
            <a:ext cx="3856037" cy="377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"/>
          <p:cNvPicPr preferRelativeResize="0"/>
          <p:nvPr/>
        </p:nvPicPr>
        <p:blipFill rotWithShape="1">
          <a:blip r:embed="rId7">
            <a:alphaModFix/>
          </a:blip>
          <a:srcRect b="33151" l="24252" r="34176" t="24229"/>
          <a:stretch/>
        </p:blipFill>
        <p:spPr>
          <a:xfrm>
            <a:off x="4552950" y="3733800"/>
            <a:ext cx="4494212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62" name="Google Shape;262;p6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Air quality Bucharest city ranking</a:t>
            </a:r>
            <a:endParaRPr/>
          </a:p>
        </p:txBody>
      </p:sp>
      <p:pic>
        <p:nvPicPr>
          <p:cNvPr id="263" name="Google Shape;263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487" l="34919" r="36552" t="17755"/>
          <a:stretch/>
        </p:blipFill>
        <p:spPr>
          <a:xfrm>
            <a:off x="36512" y="1600200"/>
            <a:ext cx="3233737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/>
          <p:cNvPicPr preferRelativeResize="0"/>
          <p:nvPr/>
        </p:nvPicPr>
        <p:blipFill rotWithShape="1">
          <a:blip r:embed="rId4">
            <a:alphaModFix/>
          </a:blip>
          <a:srcRect b="13315" l="28590" r="30577" t="29095"/>
          <a:stretch/>
        </p:blipFill>
        <p:spPr>
          <a:xfrm>
            <a:off x="3263900" y="1620837"/>
            <a:ext cx="5818187" cy="4614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70" name="Google Shape;270;p7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i="0" lang="en-US" sz="32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National Network for Air Quality Monitoring</a:t>
            </a:r>
            <a:endParaRPr/>
          </a:p>
        </p:txBody>
      </p:sp>
      <p:pic>
        <p:nvPicPr>
          <p:cNvPr id="271" name="Google Shape;271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1255" l="22096" r="16380" t="30568"/>
          <a:stretch/>
        </p:blipFill>
        <p:spPr>
          <a:xfrm>
            <a:off x="421950" y="1667850"/>
            <a:ext cx="8300100" cy="45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600" y="1656550"/>
            <a:ext cx="7414800" cy="45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78" name="Google Shape;278;p8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en-US" sz="40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Sources of pollution in Bucharest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85" name="Google Shape;285;p9"/>
          <p:cNvSpPr txBox="1"/>
          <p:nvPr>
            <p:ph type="title"/>
          </p:nvPr>
        </p:nvSpPr>
        <p:spPr>
          <a:xfrm>
            <a:off x="152400" y="762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1" i="0" lang="en-US" sz="3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Source of pollution in Bucharest </a:t>
            </a:r>
            <a:br>
              <a:rPr b="1" i="0" lang="en-US" sz="3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b="1" i="0" lang="en-US" sz="34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Illegal waste burning</a:t>
            </a:r>
            <a:endParaRPr/>
          </a:p>
        </p:txBody>
      </p:sp>
      <p:pic>
        <p:nvPicPr>
          <p:cNvPr id="286" name="Google Shape;286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156" l="29299" r="34391" t="29031"/>
          <a:stretch/>
        </p:blipFill>
        <p:spPr>
          <a:xfrm>
            <a:off x="9525" y="1600200"/>
            <a:ext cx="478155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9"/>
          <p:cNvPicPr preferRelativeResize="0"/>
          <p:nvPr/>
        </p:nvPicPr>
        <p:blipFill rotWithShape="1">
          <a:blip r:embed="rId4">
            <a:alphaModFix/>
          </a:blip>
          <a:srcRect b="35278" l="45181" r="19146" t="30396"/>
          <a:stretch/>
        </p:blipFill>
        <p:spPr>
          <a:xfrm>
            <a:off x="4791075" y="1600200"/>
            <a:ext cx="436562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"/>
          <p:cNvPicPr preferRelativeResize="0"/>
          <p:nvPr/>
        </p:nvPicPr>
        <p:blipFill rotWithShape="1">
          <a:blip r:embed="rId5">
            <a:alphaModFix/>
          </a:blip>
          <a:srcRect b="26487" l="45375" r="19092" t="40495"/>
          <a:stretch/>
        </p:blipFill>
        <p:spPr>
          <a:xfrm>
            <a:off x="4808537" y="4060825"/>
            <a:ext cx="4333875" cy="226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/>
          <p:nvPr/>
        </p:nvSpPr>
        <p:spPr>
          <a:xfrm>
            <a:off x="4733925" y="3708400"/>
            <a:ext cx="2527300" cy="246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"/>
              <a:buNone/>
            </a:pPr>
            <a:r>
              <a:rPr b="0" i="0" lang="en-US" sz="10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© aerlive.ro</a:t>
            </a:r>
            <a:endParaRPr/>
          </a:p>
        </p:txBody>
      </p:sp>
      <p:sp>
        <p:nvSpPr>
          <p:cNvPr id="290" name="Google Shape;290;p9"/>
          <p:cNvSpPr txBox="1"/>
          <p:nvPr/>
        </p:nvSpPr>
        <p:spPr>
          <a:xfrm>
            <a:off x="4762500" y="6081712"/>
            <a:ext cx="2527300" cy="246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"/>
              <a:buNone/>
            </a:pPr>
            <a:r>
              <a:rPr b="0" i="0" lang="en-US" sz="100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© aerlive.ro</a:t>
            </a:r>
            <a:endParaRPr/>
          </a:p>
        </p:txBody>
      </p:sp>
      <p:pic>
        <p:nvPicPr>
          <p:cNvPr id="291" name="Google Shape;291;p9"/>
          <p:cNvPicPr preferRelativeResize="0"/>
          <p:nvPr/>
        </p:nvPicPr>
        <p:blipFill rotWithShape="1">
          <a:blip r:embed="rId6">
            <a:alphaModFix/>
          </a:blip>
          <a:srcRect b="23323" l="29998" r="15833" t="26281"/>
          <a:stretch/>
        </p:blipFill>
        <p:spPr>
          <a:xfrm>
            <a:off x="9525" y="1560512"/>
            <a:ext cx="9147173" cy="478472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9"/>
          <p:cNvSpPr txBox="1"/>
          <p:nvPr/>
        </p:nvSpPr>
        <p:spPr>
          <a:xfrm>
            <a:off x="3276600" y="6262687"/>
            <a:ext cx="5789612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</a:pPr>
            <a:r>
              <a:rPr b="0" i="0" lang="en-US" sz="1600" u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More information on </a:t>
            </a:r>
            <a:r>
              <a:rPr b="0" i="0" lang="en-US" sz="1600" u="sng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https://aerlive.ro/stop-arderilor-de-deseuri</a:t>
            </a:r>
            <a:r>
              <a:rPr b="0" i="0" lang="en-US" sz="2400" u="sng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sng">
              <a:solidFill>
                <a:schemeClr val="lt1"/>
              </a:solidFill>
              <a:latin typeface="Times"/>
              <a:ea typeface="Times"/>
              <a:cs typeface="Times"/>
              <a:sym typeface="Times"/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"/>
          <p:cNvSpPr txBox="1"/>
          <p:nvPr/>
        </p:nvSpPr>
        <p:spPr>
          <a:xfrm>
            <a:off x="8686800" y="6324600"/>
            <a:ext cx="4556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1822C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98" name="Google Shape;298;p11"/>
          <p:cNvSpPr txBox="1"/>
          <p:nvPr>
            <p:ph type="title"/>
          </p:nvPr>
        </p:nvSpPr>
        <p:spPr>
          <a:xfrm>
            <a:off x="152400" y="-304800"/>
            <a:ext cx="8913812" cy="1065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b="1" i="0" lang="en-US" sz="28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endParaRPr/>
          </a:p>
        </p:txBody>
      </p:sp>
      <p:sp>
        <p:nvSpPr>
          <p:cNvPr id="299" name="Google Shape;299;p11"/>
          <p:cNvSpPr txBox="1"/>
          <p:nvPr/>
        </p:nvSpPr>
        <p:spPr>
          <a:xfrm>
            <a:off x="-663575" y="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822CD"/>
              </a:buClr>
              <a:buSzPts val="3600"/>
              <a:buFont typeface="Merriweather Sans"/>
              <a:buNone/>
            </a:pPr>
            <a:r>
              <a:rPr b="1" i="0" lang="en-US" sz="3600" u="none">
                <a:solidFill>
                  <a:srgbClr val="1822CD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Environmental impact of NOx</a:t>
            </a:r>
            <a:endParaRPr/>
          </a:p>
        </p:txBody>
      </p:sp>
      <p:pic>
        <p:nvPicPr>
          <p:cNvPr id="300" name="Google Shape;300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9984" l="20654" r="20845" t="26655"/>
          <a:stretch/>
        </p:blipFill>
        <p:spPr>
          <a:xfrm>
            <a:off x="219075" y="1676400"/>
            <a:ext cx="8750300" cy="4487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maria ioana vlad sandru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