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17" r:id="rId2"/>
    <p:sldMasterId id="2147483719" r:id="rId3"/>
    <p:sldMasterId id="2147483725" r:id="rId4"/>
  </p:sldMasterIdLst>
  <p:notesMasterIdLst>
    <p:notesMasterId r:id="rId22"/>
  </p:notesMasterIdLst>
  <p:sldIdLst>
    <p:sldId id="267" r:id="rId5"/>
    <p:sldId id="275" r:id="rId6"/>
    <p:sldId id="274" r:id="rId7"/>
    <p:sldId id="294" r:id="rId8"/>
    <p:sldId id="288" r:id="rId9"/>
    <p:sldId id="290" r:id="rId10"/>
    <p:sldId id="289" r:id="rId11"/>
    <p:sldId id="291" r:id="rId12"/>
    <p:sldId id="295" r:id="rId13"/>
    <p:sldId id="277" r:id="rId14"/>
    <p:sldId id="280" r:id="rId15"/>
    <p:sldId id="287" r:id="rId16"/>
    <p:sldId id="284" r:id="rId17"/>
    <p:sldId id="285" r:id="rId18"/>
    <p:sldId id="283" r:id="rId19"/>
    <p:sldId id="286" r:id="rId20"/>
    <p:sldId id="293"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2264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6" autoAdjust="0"/>
    <p:restoredTop sz="91023" autoAdjust="0"/>
  </p:normalViewPr>
  <p:slideViewPr>
    <p:cSldViewPr snapToGrid="0" snapToObjects="1" showGuides="1">
      <p:cViewPr varScale="1">
        <p:scale>
          <a:sx n="88" d="100"/>
          <a:sy n="88" d="100"/>
        </p:scale>
        <p:origin x="-123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31E44-32F0-40C1-8E23-F2AAE4F86E31}" type="datetimeFigureOut">
              <a:rPr lang="it-IT" smtClean="0"/>
              <a:pPr/>
              <a:t>17/12/2021</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FC25D-BF47-43AC-84E5-D16FD83BCFE1}"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a:solidFill>
                  <a:schemeClr val="tx1"/>
                </a:solidFill>
                <a:latin typeface="+mn-lt"/>
                <a:ea typeface="+mn-ea"/>
                <a:cs typeface="+mn-cs"/>
              </a:rPr>
              <a:t>The Italian legislation has delegated the Ambient Air Quality Directive competences to the Regions and Autonomous Provinces, supported by the National Environmental Protection System. </a:t>
            </a:r>
            <a:endParaRPr lang="en-US" dirty="0"/>
          </a:p>
          <a:p>
            <a:r>
              <a:rPr lang="en-US" dirty="0"/>
              <a:t>The Ambient Air Quality Directive provides the current framework for the control of ambient concentrations of air pollution in the EU. The control of emissions from mobile sources, improving fuel quality and promoting and integrating environmental protection requirements into the transport and energy sector are part of these aims.</a:t>
            </a:r>
          </a:p>
          <a:p>
            <a:endParaRPr lang="it-IT"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a:solidFill>
                  <a:schemeClr val="tx1"/>
                </a:solidFill>
                <a:latin typeface="+mn-lt"/>
                <a:ea typeface="+mn-ea"/>
                <a:cs typeface="+mn-cs"/>
              </a:rPr>
              <a:t>The elements necessary for environmental agencies to carry out their institutional tasks in the field of air quality where </a:t>
            </a:r>
            <a:r>
              <a:rPr lang="en-GB" dirty="0"/>
              <a:t>Remote</a:t>
            </a:r>
            <a:r>
              <a:rPr lang="en-GB" baseline="0" dirty="0"/>
              <a:t> </a:t>
            </a:r>
            <a:r>
              <a:rPr lang="en-GB" dirty="0"/>
              <a:t>sensing</a:t>
            </a:r>
            <a:r>
              <a:rPr lang="en-GB" baseline="0" dirty="0"/>
              <a:t> data concerning</a:t>
            </a:r>
            <a:r>
              <a:rPr lang="en-GB" dirty="0"/>
              <a:t> atmospheric pollutants are used, in combination with in situ data, to obtain information on the spatial structure of the pollution.</a:t>
            </a:r>
          </a:p>
          <a:p>
            <a:r>
              <a:rPr lang="en-GB" dirty="0"/>
              <a:t>Other useful RS</a:t>
            </a:r>
            <a:r>
              <a:rPr lang="en-GB" baseline="0" dirty="0"/>
              <a:t> </a:t>
            </a:r>
            <a:r>
              <a:rPr lang="en-GB" dirty="0"/>
              <a:t>data are related to meteorology, land cover and polluting sources, these data are used to improve the input and therefore the accuracy of the Chemical</a:t>
            </a:r>
            <a:r>
              <a:rPr lang="en-GB" baseline="0" dirty="0"/>
              <a:t> </a:t>
            </a:r>
            <a:r>
              <a:rPr lang="en-GB" dirty="0"/>
              <a:t>Transport Models.</a:t>
            </a:r>
          </a:p>
          <a:p>
            <a:r>
              <a:rPr lang="it-IT" dirty="0" err="1"/>
              <a:t>All</a:t>
            </a:r>
            <a:r>
              <a:rPr lang="it-IT" dirty="0"/>
              <a:t> </a:t>
            </a:r>
            <a:r>
              <a:rPr lang="it-IT" dirty="0" err="1"/>
              <a:t>these</a:t>
            </a:r>
            <a:r>
              <a:rPr lang="it-IT" baseline="0" dirty="0"/>
              <a:t> </a:t>
            </a:r>
            <a:r>
              <a:rPr lang="it-IT" baseline="0" dirty="0" err="1"/>
              <a:t>elements</a:t>
            </a:r>
            <a:r>
              <a:rPr lang="it-IT" baseline="0" dirty="0"/>
              <a:t> are </a:t>
            </a:r>
            <a:r>
              <a:rPr lang="it-IT" baseline="0" dirty="0" err="1"/>
              <a:t>implemented</a:t>
            </a:r>
            <a:r>
              <a:rPr lang="it-IT" baseline="0" dirty="0"/>
              <a:t> in the ASI ISPRA AIR QUALITY Project to design the National AQ </a:t>
            </a:r>
            <a:r>
              <a:rPr lang="it-IT" baseline="0" dirty="0" err="1"/>
              <a:t>Operational</a:t>
            </a:r>
            <a:r>
              <a:rPr lang="it-IT" baseline="0" dirty="0"/>
              <a:t> </a:t>
            </a:r>
            <a:r>
              <a:rPr lang="it-IT" baseline="0" dirty="0" err="1"/>
              <a:t>Service…</a:t>
            </a:r>
            <a:r>
              <a:rPr lang="it-IT" baseline="0" dirty="0"/>
              <a:t>.</a:t>
            </a:r>
            <a:endParaRPr lang="en-GB"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service is one of the 8 National operational Services designed in the Italian Space Economy initiative, by the National Copernicus User Forum Consultation Boards. The </a:t>
            </a:r>
            <a:r>
              <a:rPr lang="en-US" sz="1200" kern="1200" dirty="0">
                <a:solidFill>
                  <a:schemeClr val="tx1"/>
                </a:solidFill>
                <a:latin typeface="+mn-lt"/>
                <a:ea typeface="+mn-ea"/>
                <a:cs typeface="+mn-cs"/>
              </a:rPr>
              <a:t>National Copernicus User Forum is composed by Public, Research and Commercial (Industries and Enterprises) User Communities Representatives. The consultation boards permitted to address the design of the national operational monitoring services useful to respond to the National and European obligation and to monitor specific national asset that are affected by specific environmental conditions or exposed to different risk factors. </a:t>
            </a:r>
            <a:endParaRPr lang="it-IT" i="0"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6</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a:solidFill>
                  <a:schemeClr val="tx1"/>
                </a:solidFill>
                <a:latin typeface="+mn-lt"/>
                <a:ea typeface="+mn-ea"/>
                <a:cs typeface="+mn-cs"/>
              </a:rPr>
              <a:t>The National </a:t>
            </a:r>
            <a:r>
              <a:rPr lang="en-US" sz="1200" kern="1200" dirty="0">
                <a:solidFill>
                  <a:schemeClr val="tx1"/>
                </a:solidFill>
                <a:latin typeface="+mn-lt"/>
                <a:ea typeface="+mn-ea"/>
                <a:cs typeface="+mn-cs"/>
              </a:rPr>
              <a:t>User Communities are involved by an Interaction Methodology. For instance, for air quality domain each user identified for operational </a:t>
            </a:r>
            <a:r>
              <a:rPr lang="en-GB" sz="1200" kern="1200" dirty="0">
                <a:solidFill>
                  <a:schemeClr val="tx1"/>
                </a:solidFill>
                <a:latin typeface="+mn-lt"/>
                <a:ea typeface="+mn-ea"/>
                <a:cs typeface="+mn-cs"/>
              </a:rPr>
              <a:t>requirements the specific technical requirements.</a:t>
            </a:r>
            <a:endParaRPr lang="it-IT"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7</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role of ECMWF is market uptake advisor for the set of services identified by Buyer Group.</a:t>
            </a:r>
            <a:endParaRPr lang="it-IT"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CA530D-631F-4981-98F0-E6C07C67E1A3}" type="slidenum">
              <a:rPr lang="en-US" smtClean="0"/>
              <a:pPr/>
              <a:t>9</a:t>
            </a:fld>
            <a:endParaRPr lang="en-US" dirty="0"/>
          </a:p>
        </p:txBody>
      </p:sp>
    </p:spTree>
    <p:extLst>
      <p:ext uri="{BB962C8B-B14F-4D97-AF65-F5344CB8AC3E}">
        <p14:creationId xmlns:p14="http://schemas.microsoft.com/office/powerpoint/2010/main" xmlns="" val="247340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a:solidFill>
                  <a:schemeClr val="tx1"/>
                </a:solidFill>
                <a:latin typeface="+mn-lt"/>
                <a:ea typeface="+mn-ea"/>
                <a:cs typeface="+mn-cs"/>
              </a:rPr>
              <a:t>Here there are some few examples of the provided products from CAMS. It's important to underlying that there is value added information based on satellite data and in-situ data, from the collaboration with the European Space Agency (ESA) and the European </a:t>
            </a:r>
            <a:r>
              <a:rPr lang="en-US" sz="1200" kern="1200" dirty="0" err="1">
                <a:solidFill>
                  <a:schemeClr val="tx1"/>
                </a:solidFill>
                <a:latin typeface="+mn-lt"/>
                <a:ea typeface="+mn-ea"/>
                <a:cs typeface="+mn-cs"/>
              </a:rPr>
              <a:t>Organisation</a:t>
            </a:r>
            <a:r>
              <a:rPr lang="en-US" sz="1200" kern="1200" dirty="0">
                <a:solidFill>
                  <a:schemeClr val="tx1"/>
                </a:solidFill>
                <a:latin typeface="+mn-lt"/>
                <a:ea typeface="+mn-ea"/>
                <a:cs typeface="+mn-cs"/>
              </a:rPr>
              <a:t> for the Exploitation of Meteorological Satellites (EUMETSAT).</a:t>
            </a:r>
            <a:endParaRPr lang="it-IT" sz="12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8A9FC25D-BF47-43AC-84E5-D16FD83BCFE1}" type="slidenum">
              <a:rPr lang="it-IT" smtClean="0"/>
              <a:pPr/>
              <a:t>10</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a:solidFill>
                  <a:schemeClr val="tx1"/>
                </a:solidFill>
                <a:latin typeface="+mn-lt"/>
                <a:ea typeface="+mn-ea"/>
                <a:cs typeface="+mn-cs"/>
              </a:rPr>
              <a:t>monitoring air quality and, for this specific case study estimation of wildfire atmospheric emissions with Copernicus data we need to combine global observations and models providing daily biomass burning emissions of various aerosol/greenhouse gas and chemical species based on Fire </a:t>
            </a:r>
            <a:r>
              <a:rPr lang="en-GB" sz="1200" kern="1200" dirty="0" err="1">
                <a:solidFill>
                  <a:schemeClr val="tx1"/>
                </a:solidFill>
                <a:latin typeface="+mn-lt"/>
                <a:ea typeface="+mn-ea"/>
                <a:cs typeface="+mn-cs"/>
              </a:rPr>
              <a:t>radiative</a:t>
            </a:r>
            <a:r>
              <a:rPr lang="en-GB" sz="1200" kern="1200" dirty="0">
                <a:solidFill>
                  <a:schemeClr val="tx1"/>
                </a:solidFill>
                <a:latin typeface="+mn-lt"/>
                <a:ea typeface="+mn-ea"/>
                <a:cs typeface="+mn-cs"/>
              </a:rPr>
              <a:t> Power (FRP) satellite observation and in situ data</a:t>
            </a:r>
            <a:endParaRPr lang="en-US" spc="300" baseline="0" dirty="0">
              <a:latin typeface="Corbel" pitchFamily="34" charset="0"/>
            </a:endParaRPr>
          </a:p>
        </p:txBody>
      </p:sp>
      <p:sp>
        <p:nvSpPr>
          <p:cNvPr id="4" name="Segnaposto numero diapositiva 3"/>
          <p:cNvSpPr>
            <a:spLocks noGrp="1"/>
          </p:cNvSpPr>
          <p:nvPr>
            <p:ph type="sldNum" sz="quarter" idx="10"/>
          </p:nvPr>
        </p:nvSpPr>
        <p:spPr/>
        <p:txBody>
          <a:bodyPr/>
          <a:lstStyle/>
          <a:p>
            <a:fld id="{8A9FC25D-BF47-43AC-84E5-D16FD83BCFE1}" type="slidenum">
              <a:rPr lang="it-IT" smtClean="0"/>
              <a:pPr/>
              <a:t>11</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err="1">
                <a:solidFill>
                  <a:schemeClr val="tx1"/>
                </a:solidFill>
                <a:latin typeface="+mn-lt"/>
                <a:ea typeface="+mn-ea"/>
                <a:cs typeface="+mn-cs"/>
              </a:rPr>
              <a:t>Bussoleno</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Trivero</a:t>
            </a:r>
            <a:r>
              <a:rPr lang="en-US" sz="1200" kern="1200" dirty="0">
                <a:solidFill>
                  <a:schemeClr val="tx1"/>
                </a:solidFill>
                <a:latin typeface="+mn-lt"/>
                <a:ea typeface="+mn-ea"/>
                <a:cs typeface="+mn-cs"/>
              </a:rPr>
              <a:t> are situated in the Alpine mountain range. The fires events occurred on 2017 and 2015 respectively, both during the fall season and after an extended drought season. </a:t>
            </a:r>
            <a:r>
              <a:rPr lang="en-US" sz="1200" kern="1200" dirty="0" err="1">
                <a:solidFill>
                  <a:schemeClr val="tx1"/>
                </a:solidFill>
                <a:latin typeface="+mn-lt"/>
                <a:ea typeface="+mn-ea"/>
                <a:cs typeface="+mn-cs"/>
              </a:rPr>
              <a:t>Roccagorga</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Gravina</a:t>
            </a:r>
            <a:r>
              <a:rPr lang="en-US" sz="1200" kern="1200" dirty="0">
                <a:solidFill>
                  <a:schemeClr val="tx1"/>
                </a:solidFill>
                <a:latin typeface="+mn-lt"/>
                <a:ea typeface="+mn-ea"/>
                <a:cs typeface="+mn-cs"/>
              </a:rPr>
              <a:t> in Puglia are situated in the Apennine mountain range and the fire events occurred during a harsh summer dry season in 2017</a:t>
            </a:r>
            <a:endParaRPr lang="it-IT" dirty="0"/>
          </a:p>
        </p:txBody>
      </p:sp>
      <p:sp>
        <p:nvSpPr>
          <p:cNvPr id="4" name="Segnaposto numero diapositiva 3"/>
          <p:cNvSpPr>
            <a:spLocks noGrp="1"/>
          </p:cNvSpPr>
          <p:nvPr>
            <p:ph type="sldNum" sz="quarter" idx="10"/>
          </p:nvPr>
        </p:nvSpPr>
        <p:spPr/>
        <p:txBody>
          <a:bodyPr/>
          <a:lstStyle/>
          <a:p>
            <a:fld id="{8A9FC25D-BF47-43AC-84E5-D16FD83BCFE1}" type="slidenum">
              <a:rPr lang="it-IT" smtClean="0"/>
              <a:pPr/>
              <a:t>13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4189319-D5F3-0D42-A2F5-1CF5956CDA4F}"/>
              </a:ext>
            </a:extLst>
          </p:cNvPr>
          <p:cNvSpPr>
            <a:spLocks noGrp="1"/>
          </p:cNvSpPr>
          <p:nvPr>
            <p:ph type="ctrTitle"/>
          </p:nvPr>
        </p:nvSpPr>
        <p:spPr>
          <a:xfrm>
            <a:off x="1524000" y="2471894"/>
            <a:ext cx="9144000" cy="673239"/>
          </a:xfrm>
        </p:spPr>
        <p:txBody>
          <a:bodyPr anchor="t" anchorCtr="0"/>
          <a:lstStyle>
            <a:lvl1pPr algn="ctr">
              <a:defRPr sz="4000" baseline="0"/>
            </a:lvl1pPr>
          </a:lstStyle>
          <a:p>
            <a:r>
              <a:rPr lang="it-IT"/>
              <a:t>Fare clic per modificare lo stile del titolo</a:t>
            </a:r>
            <a:endParaRPr lang="it-IT" dirty="0"/>
          </a:p>
        </p:txBody>
      </p:sp>
      <p:sp>
        <p:nvSpPr>
          <p:cNvPr id="3" name="Sottotitolo 2">
            <a:extLst>
              <a:ext uri="{FF2B5EF4-FFF2-40B4-BE49-F238E27FC236}">
                <a16:creationId xmlns:a16="http://schemas.microsoft.com/office/drawing/2014/main" xmlns="" id="{A2B24521-D493-CA49-9DBE-89A499C089BE}"/>
              </a:ext>
            </a:extLst>
          </p:cNvPr>
          <p:cNvSpPr>
            <a:spLocks noGrp="1"/>
          </p:cNvSpPr>
          <p:nvPr>
            <p:ph type="subTitle" idx="1"/>
          </p:nvPr>
        </p:nvSpPr>
        <p:spPr>
          <a:xfrm>
            <a:off x="1524000" y="3220201"/>
            <a:ext cx="9144000" cy="1655762"/>
          </a:xfrm>
        </p:spPr>
        <p:txBody>
          <a:bodyPr>
            <a:normAutofit/>
          </a:bodyPr>
          <a:lstStyle>
            <a:lvl1pPr marL="0" indent="0" algn="ctr">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xmlns="" val="130575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7164373-9421-7543-84A0-D10E5A8EDCCB}"/>
              </a:ext>
            </a:extLst>
          </p:cNvPr>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xmlns="" val="51253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0640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ve Columns">
    <p:spTree>
      <p:nvGrpSpPr>
        <p:cNvPr id="1" name=""/>
        <p:cNvGrpSpPr/>
        <p:nvPr/>
      </p:nvGrpSpPr>
      <p:grpSpPr>
        <a:xfrm>
          <a:off x="0" y="0"/>
          <a:ext cx="0" cy="0"/>
          <a:chOff x="0" y="0"/>
          <a:chExt cx="0" cy="0"/>
        </a:xfrm>
      </p:grpSpPr>
      <p:sp>
        <p:nvSpPr>
          <p:cNvPr id="11" name="Subtitle">
            <a:extLst>
              <a:ext uri="{FF2B5EF4-FFF2-40B4-BE49-F238E27FC236}">
                <a16:creationId xmlns:a16="http://schemas.microsoft.com/office/drawing/2014/main" xmlns="" id="{1F23EDD6-5599-E845-BBBB-7D0B0F9B9852}"/>
              </a:ext>
            </a:extLst>
          </p:cNvPr>
          <p:cNvSpPr>
            <a:spLocks noGrp="1"/>
          </p:cNvSpPr>
          <p:nvPr>
            <p:ph type="subTitle" idx="20" hasCustomPrompt="1"/>
          </p:nvPr>
        </p:nvSpPr>
        <p:spPr>
          <a:xfrm>
            <a:off x="442913" y="1276212"/>
            <a:ext cx="11306173" cy="320177"/>
          </a:xfrm>
        </p:spPr>
        <p:txBody>
          <a:bodyPr>
            <a:noAutofit/>
          </a:bodyPr>
          <a:lstStyle>
            <a:lvl1pPr marL="0" indent="0" algn="l">
              <a:lnSpc>
                <a:spcPct val="100000"/>
              </a:lnSpc>
              <a:spcBef>
                <a:spcPts val="0"/>
              </a:spcBef>
              <a:spcAft>
                <a:spcPts val="0"/>
              </a:spcAft>
              <a:buNone/>
              <a:defRPr sz="1800" b="1">
                <a:solidFill>
                  <a:schemeClr val="tx2"/>
                </a:solidFill>
              </a:defRPr>
            </a:lvl1pPr>
            <a:lvl2pPr marL="0" indent="0" algn="l">
              <a:lnSpc>
                <a:spcPct val="100000"/>
              </a:lnSpc>
              <a:spcBef>
                <a:spcPts val="0"/>
              </a:spcBef>
              <a:spcAft>
                <a:spcPts val="0"/>
              </a:spcAft>
              <a:buNone/>
              <a:defRPr sz="1800" b="1">
                <a:solidFill>
                  <a:schemeClr val="tx2"/>
                </a:solidFill>
              </a:defRPr>
            </a:lvl2pPr>
            <a:lvl3pPr marL="0" indent="0" algn="l">
              <a:lnSpc>
                <a:spcPct val="100000"/>
              </a:lnSpc>
              <a:spcBef>
                <a:spcPts val="0"/>
              </a:spcBef>
              <a:spcAft>
                <a:spcPts val="0"/>
              </a:spcAft>
              <a:buNone/>
              <a:defRPr sz="1800" b="1">
                <a:solidFill>
                  <a:schemeClr val="tx2"/>
                </a:solidFill>
              </a:defRPr>
            </a:lvl3pPr>
            <a:lvl4pPr marL="0" indent="0" algn="l">
              <a:lnSpc>
                <a:spcPct val="100000"/>
              </a:lnSpc>
              <a:spcBef>
                <a:spcPts val="0"/>
              </a:spcBef>
              <a:spcAft>
                <a:spcPts val="0"/>
              </a:spcAft>
              <a:buNone/>
              <a:defRPr sz="1800" b="1">
                <a:solidFill>
                  <a:schemeClr val="tx2"/>
                </a:solidFill>
              </a:defRPr>
            </a:lvl4pPr>
            <a:lvl5pPr marL="0" indent="0" algn="l">
              <a:lnSpc>
                <a:spcPct val="100000"/>
              </a:lnSpc>
              <a:spcBef>
                <a:spcPts val="0"/>
              </a:spcBef>
              <a:spcAft>
                <a:spcPts val="0"/>
              </a:spcAft>
              <a:buNone/>
              <a:defRPr sz="1800" b="1">
                <a:solidFill>
                  <a:schemeClr val="tx2"/>
                </a:solidFill>
              </a:defRPr>
            </a:lvl5pPr>
            <a:lvl6pPr marL="0" indent="0" algn="l">
              <a:lnSpc>
                <a:spcPct val="100000"/>
              </a:lnSpc>
              <a:spcBef>
                <a:spcPts val="0"/>
              </a:spcBef>
              <a:spcAft>
                <a:spcPts val="0"/>
              </a:spcAft>
              <a:buNone/>
              <a:defRPr sz="1800" b="1">
                <a:solidFill>
                  <a:schemeClr val="tx2"/>
                </a:solidFill>
              </a:defRPr>
            </a:lvl6pPr>
            <a:lvl7pPr marL="0" indent="0" algn="l">
              <a:lnSpc>
                <a:spcPct val="100000"/>
              </a:lnSpc>
              <a:spcBef>
                <a:spcPts val="0"/>
              </a:spcBef>
              <a:spcAft>
                <a:spcPts val="0"/>
              </a:spcAft>
              <a:buNone/>
              <a:defRPr sz="1800" b="1">
                <a:solidFill>
                  <a:schemeClr val="tx2"/>
                </a:solidFill>
              </a:defRPr>
            </a:lvl7pPr>
            <a:lvl8pPr marL="0" indent="0" algn="l">
              <a:lnSpc>
                <a:spcPct val="100000"/>
              </a:lnSpc>
              <a:spcBef>
                <a:spcPts val="0"/>
              </a:spcBef>
              <a:spcAft>
                <a:spcPts val="0"/>
              </a:spcAft>
              <a:buNone/>
              <a:defRPr sz="1800" b="1">
                <a:solidFill>
                  <a:schemeClr val="tx2"/>
                </a:solidFill>
              </a:defRPr>
            </a:lvl8pPr>
            <a:lvl9pPr marL="0" indent="0" algn="l">
              <a:lnSpc>
                <a:spcPct val="100000"/>
              </a:lnSpc>
              <a:spcBef>
                <a:spcPts val="0"/>
              </a:spcBef>
              <a:spcAft>
                <a:spcPts val="0"/>
              </a:spcAft>
              <a:buNone/>
              <a:defRPr sz="1800" b="1">
                <a:solidFill>
                  <a:schemeClr val="tx2"/>
                </a:solidFill>
              </a:defRPr>
            </a:lvl9pPr>
          </a:lstStyle>
          <a:p>
            <a:r>
              <a:rPr lang="en-US" dirty="0"/>
              <a:t>[Optional slide subtitle]</a:t>
            </a:r>
          </a:p>
        </p:txBody>
      </p:sp>
      <p:sp>
        <p:nvSpPr>
          <p:cNvPr id="5" name="Content Placeholder 1">
            <a:extLst>
              <a:ext uri="{FF2B5EF4-FFF2-40B4-BE49-F238E27FC236}">
                <a16:creationId xmlns:a16="http://schemas.microsoft.com/office/drawing/2014/main" xmlns="" id="{11D6031E-AF9C-3546-86E9-04F0DD023808}"/>
              </a:ext>
            </a:extLst>
          </p:cNvPr>
          <p:cNvSpPr>
            <a:spLocks noGrp="1"/>
          </p:cNvSpPr>
          <p:nvPr>
            <p:ph sz="quarter" idx="19"/>
          </p:nvPr>
        </p:nvSpPr>
        <p:spPr>
          <a:xfrm>
            <a:off x="442912" y="1733550"/>
            <a:ext cx="1995487" cy="4484370"/>
          </a:xfrm>
        </p:spPr>
        <p:txBody>
          <a:bodyPr>
            <a:normAutofit/>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2777045"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3"/>
          </p:nvPr>
        </p:nvSpPr>
        <p:spPr>
          <a:xfrm>
            <a:off x="5111177"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half" idx="14"/>
          </p:nvPr>
        </p:nvSpPr>
        <p:spPr>
          <a:xfrm>
            <a:off x="7445309"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half" idx="15"/>
          </p:nvPr>
        </p:nvSpPr>
        <p:spPr>
          <a:xfrm>
            <a:off x="9779443"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a:extLst>
              <a:ext uri="{FF2B5EF4-FFF2-40B4-BE49-F238E27FC236}">
                <a16:creationId xmlns:a16="http://schemas.microsoft.com/office/drawing/2014/main" xmlns="" id="{6225CE60-4330-3F4B-89E9-084B27AF9191}"/>
              </a:ext>
            </a:extLst>
          </p:cNvPr>
          <p:cNvSpPr>
            <a:spLocks noGrp="1"/>
          </p:cNvSpPr>
          <p:nvPr>
            <p:ph type="ftr" sz="quarter" idx="17"/>
          </p:nvPr>
        </p:nvSpPr>
        <p:spPr>
          <a:xfrm>
            <a:off x="442912" y="6355080"/>
            <a:ext cx="1764792" cy="137160"/>
          </a:xfrm>
          <a:prstGeom prst="rect">
            <a:avLst/>
          </a:prstGeom>
        </p:spPr>
        <p:txBody>
          <a:bodyPr/>
          <a:lstStyle/>
          <a:p>
            <a:r>
              <a:rPr lang="en-US" dirty="0"/>
              <a:t>Presentation Title</a:t>
            </a:r>
          </a:p>
        </p:txBody>
      </p:sp>
      <p:sp>
        <p:nvSpPr>
          <p:cNvPr id="15" name="Footnotes">
            <a:extLst>
              <a:ext uri="{FF2B5EF4-FFF2-40B4-BE49-F238E27FC236}">
                <a16:creationId xmlns:a16="http://schemas.microsoft.com/office/drawing/2014/main" xmlns="" id="{94AEC3BE-1432-41A0-B43A-D407397713DB}"/>
              </a:ext>
            </a:extLst>
          </p:cNvPr>
          <p:cNvSpPr>
            <a:spLocks noGrp="1"/>
          </p:cNvSpPr>
          <p:nvPr>
            <p:ph type="body" sz="quarter" idx="21" hasCustomPrompt="1"/>
          </p:nvPr>
        </p:nvSpPr>
        <p:spPr>
          <a:xfrm>
            <a:off x="2432304" y="6355077"/>
            <a:ext cx="7315200" cy="274322"/>
          </a:xfrm>
        </p:spPr>
        <p:txBody>
          <a:bodyPr anchor="b" anchorCtr="0">
            <a:noAutofit/>
          </a:bodyPr>
          <a:lstStyle>
            <a:lvl1pPr marL="0" indent="0">
              <a:spcAft>
                <a:spcPts val="0"/>
              </a:spcAft>
              <a:buFontTx/>
              <a:buNone/>
              <a:defRPr sz="750"/>
            </a:lvl1pPr>
            <a:lvl2pPr marL="0" indent="0">
              <a:spcAft>
                <a:spcPts val="0"/>
              </a:spcAft>
              <a:buFontTx/>
              <a:buNone/>
              <a:defRPr sz="750"/>
            </a:lvl2pPr>
            <a:lvl3pPr marL="0" indent="0">
              <a:spcAft>
                <a:spcPts val="0"/>
              </a:spcAft>
              <a:buFontTx/>
              <a:buNone/>
              <a:defRPr sz="750"/>
            </a:lvl3pPr>
            <a:lvl4pPr marL="0" indent="0">
              <a:spcAft>
                <a:spcPts val="0"/>
              </a:spcAft>
              <a:buFontTx/>
              <a:buNone/>
              <a:defRPr sz="750"/>
            </a:lvl4pPr>
            <a:lvl5pPr marL="0" indent="0">
              <a:spcAft>
                <a:spcPts val="0"/>
              </a:spcAft>
              <a:buFontTx/>
              <a:buNone/>
              <a:defRPr sz="750"/>
            </a:lvl5pPr>
            <a:lvl6pPr marL="0" indent="0">
              <a:spcAft>
                <a:spcPts val="0"/>
              </a:spcAft>
              <a:buFontTx/>
              <a:buNone/>
              <a:defRPr sz="750"/>
            </a:lvl6pPr>
            <a:lvl7pPr marL="0" indent="0">
              <a:spcAft>
                <a:spcPts val="0"/>
              </a:spcAft>
              <a:buFontTx/>
              <a:buNone/>
              <a:defRPr sz="750"/>
            </a:lvl7pPr>
            <a:lvl8pPr marL="0" indent="0">
              <a:spcAft>
                <a:spcPts val="0"/>
              </a:spcAft>
              <a:buFontTx/>
              <a:buNone/>
              <a:defRPr sz="750"/>
            </a:lvl8pPr>
            <a:lvl9pPr marL="0" indent="0">
              <a:spcAft>
                <a:spcPts val="0"/>
              </a:spcAft>
              <a:buFontTx/>
              <a:buNone/>
              <a:defRPr sz="750"/>
            </a:lvl9pPr>
          </a:lstStyle>
          <a:p>
            <a:pPr lvl="0"/>
            <a:r>
              <a:rPr lang="en-US" dirty="0"/>
              <a:t>[Optional footnotes/references]</a:t>
            </a:r>
          </a:p>
        </p:txBody>
      </p:sp>
      <p:sp>
        <p:nvSpPr>
          <p:cNvPr id="10" name="Date Placeholder">
            <a:extLst>
              <a:ext uri="{FF2B5EF4-FFF2-40B4-BE49-F238E27FC236}">
                <a16:creationId xmlns:a16="http://schemas.microsoft.com/office/drawing/2014/main" xmlns="" id="{670AC742-0EB9-104E-A147-D70060CD786B}"/>
              </a:ext>
            </a:extLst>
          </p:cNvPr>
          <p:cNvSpPr>
            <a:spLocks noGrp="1"/>
          </p:cNvSpPr>
          <p:nvPr>
            <p:ph type="dt" sz="half" idx="16"/>
          </p:nvPr>
        </p:nvSpPr>
        <p:spPr>
          <a:xfrm>
            <a:off x="9984296" y="6355080"/>
            <a:ext cx="1764792" cy="137160"/>
          </a:xfrm>
          <a:prstGeom prst="rect">
            <a:avLst/>
          </a:prstGeom>
        </p:spPr>
        <p:txBody>
          <a:bodyPr/>
          <a:lstStyle/>
          <a:p>
            <a:r>
              <a:rPr lang="en-US"/>
              <a:t>25 February 2020</a:t>
            </a:r>
            <a:endParaRPr lang="en-US" dirty="0"/>
          </a:p>
        </p:txBody>
      </p:sp>
      <p:sp>
        <p:nvSpPr>
          <p:cNvPr id="13" name="Slide Number Placeholder">
            <a:extLst>
              <a:ext uri="{FF2B5EF4-FFF2-40B4-BE49-F238E27FC236}">
                <a16:creationId xmlns:a16="http://schemas.microsoft.com/office/drawing/2014/main" xmlns="" id="{D840D073-E4B4-184F-A678-71DA9C750595}"/>
              </a:ext>
            </a:extLst>
          </p:cNvPr>
          <p:cNvSpPr>
            <a:spLocks noGrp="1"/>
          </p:cNvSpPr>
          <p:nvPr>
            <p:ph type="sldNum" sz="quarter" idx="18"/>
          </p:nvPr>
        </p:nvSpPr>
        <p:spPr>
          <a:xfrm>
            <a:off x="9984296" y="6492240"/>
            <a:ext cx="1764792" cy="137160"/>
          </a:xfrm>
          <a:prstGeom prst="rect">
            <a:avLst/>
          </a:prstGeom>
        </p:spPr>
        <p:txBody>
          <a:bodyPr/>
          <a:lstStyle/>
          <a:p>
            <a:fld id="{7870704B-CE94-48CC-AF30-84932A1262A7}" type="slidenum">
              <a:rPr lang="en-US" smtClean="0"/>
              <a:pPr/>
              <a:t>‹N›</a:t>
            </a:fld>
            <a:endParaRPr lang="en-US" dirty="0"/>
          </a:p>
        </p:txBody>
      </p:sp>
      <p:sp>
        <p:nvSpPr>
          <p:cNvPr id="3" name="Title 2">
            <a:extLst>
              <a:ext uri="{FF2B5EF4-FFF2-40B4-BE49-F238E27FC236}">
                <a16:creationId xmlns:a16="http://schemas.microsoft.com/office/drawing/2014/main" xmlns="" id="{E2BAFB50-B102-944F-80BB-0A4F09D00E88}"/>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xmlns="" val="239322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ianca - per immagin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773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FD23B46-0155-BA46-9C03-228161FA078A}"/>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xmlns="" id="{A5D9DB12-864A-C949-A33B-7254CF162531}"/>
              </a:ext>
            </a:extLst>
          </p:cNvPr>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xmlns="" val="79113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277E1F9-6A08-0346-A017-9234F58BC9A8}"/>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xmlns="" id="{123E3C42-D785-F948-98A1-AFB048782DAE}"/>
              </a:ext>
            </a:extLst>
          </p:cNvPr>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D77A6219-49AB-CD4B-9215-C07ED57E0564}"/>
              </a:ext>
            </a:extLst>
          </p:cNvPr>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xmlns="" val="250391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7164373-9421-7543-84A0-D10E5A8EDCCB}"/>
              </a:ext>
            </a:extLst>
          </p:cNvPr>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xmlns="" val="51253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0640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ianca - per immagin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773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4189319-D5F3-0D42-A2F5-1CF5956CDA4F}"/>
              </a:ext>
            </a:extLst>
          </p:cNvPr>
          <p:cNvSpPr>
            <a:spLocks noGrp="1"/>
          </p:cNvSpPr>
          <p:nvPr>
            <p:ph type="ctrTitle"/>
          </p:nvPr>
        </p:nvSpPr>
        <p:spPr>
          <a:xfrm>
            <a:off x="1524000" y="2471894"/>
            <a:ext cx="9144000" cy="673239"/>
          </a:xfrm>
        </p:spPr>
        <p:txBody>
          <a:bodyPr anchor="t" anchorCtr="0"/>
          <a:lstStyle>
            <a:lvl1pPr algn="ctr">
              <a:defRPr sz="4000" baseline="0"/>
            </a:lvl1pPr>
          </a:lstStyle>
          <a:p>
            <a:r>
              <a:rPr lang="it-IT"/>
              <a:t>Fare clic per modificare lo stile del titolo</a:t>
            </a:r>
            <a:endParaRPr lang="it-IT" dirty="0"/>
          </a:p>
        </p:txBody>
      </p:sp>
      <p:sp>
        <p:nvSpPr>
          <p:cNvPr id="3" name="Sottotitolo 2">
            <a:extLst>
              <a:ext uri="{FF2B5EF4-FFF2-40B4-BE49-F238E27FC236}">
                <a16:creationId xmlns:a16="http://schemas.microsoft.com/office/drawing/2014/main" xmlns="" id="{A2B24521-D493-CA49-9DBE-89A499C089BE}"/>
              </a:ext>
            </a:extLst>
          </p:cNvPr>
          <p:cNvSpPr>
            <a:spLocks noGrp="1"/>
          </p:cNvSpPr>
          <p:nvPr>
            <p:ph type="subTitle" idx="1"/>
          </p:nvPr>
        </p:nvSpPr>
        <p:spPr>
          <a:xfrm>
            <a:off x="1524000" y="3220201"/>
            <a:ext cx="9144000" cy="1655762"/>
          </a:xfrm>
        </p:spPr>
        <p:txBody>
          <a:bodyPr>
            <a:normAutofit/>
          </a:bodyPr>
          <a:lstStyle>
            <a:lvl1pPr marL="0" indent="0" algn="ctr">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Tree>
    <p:extLst>
      <p:ext uri="{BB962C8B-B14F-4D97-AF65-F5344CB8AC3E}">
        <p14:creationId xmlns:p14="http://schemas.microsoft.com/office/powerpoint/2010/main" xmlns="" val="130575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FD23B46-0155-BA46-9C03-228161FA078A}"/>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xmlns="" id="{A5D9DB12-864A-C949-A33B-7254CF162531}"/>
              </a:ext>
            </a:extLst>
          </p:cNvPr>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xmlns="" val="79113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277E1F9-6A08-0346-A017-9234F58BC9A8}"/>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xmlns="" id="{123E3C42-D785-F948-98A1-AFB048782DAE}"/>
              </a:ext>
            </a:extLst>
          </p:cNvPr>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D77A6219-49AB-CD4B-9215-C07ED57E0564}"/>
              </a:ext>
            </a:extLst>
          </p:cNvPr>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xmlns="" val="25039165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hq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B7A68832-08DE-B442-AB33-E4D8FBFD71F3}"/>
              </a:ext>
            </a:extLst>
          </p:cNvPr>
          <p:cNvSpPr>
            <a:spLocks noGrp="1"/>
          </p:cNvSpPr>
          <p:nvPr>
            <p:ph type="title"/>
          </p:nvPr>
        </p:nvSpPr>
        <p:spPr>
          <a:xfrm>
            <a:off x="838200" y="681646"/>
            <a:ext cx="10515600" cy="807183"/>
          </a:xfrm>
          <a:prstGeom prst="rect">
            <a:avLst/>
          </a:prstGeom>
        </p:spPr>
        <p:txBody>
          <a:bodyPr vert="horz" wrap="none" lIns="91440" tIns="45720" rIns="91440" bIns="45720" rtlCol="0" anchor="ctr">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01D87CAB-4A6B-4E44-883C-C0462A874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xmlns="" val="4990084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xStyles>
    <p:title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3424135"/>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hq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B7A68832-08DE-B442-AB33-E4D8FBFD71F3}"/>
              </a:ext>
            </a:extLst>
          </p:cNvPr>
          <p:cNvSpPr>
            <a:spLocks noGrp="1"/>
          </p:cNvSpPr>
          <p:nvPr>
            <p:ph type="title"/>
          </p:nvPr>
        </p:nvSpPr>
        <p:spPr>
          <a:xfrm>
            <a:off x="838200" y="681646"/>
            <a:ext cx="10515600" cy="807183"/>
          </a:xfrm>
          <a:prstGeom prst="rect">
            <a:avLst/>
          </a:prstGeom>
        </p:spPr>
        <p:txBody>
          <a:bodyPr vert="horz" wrap="none" lIns="91440" tIns="45720" rIns="91440" bIns="45720" rtlCol="0" anchor="ctr">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01D87CAB-4A6B-4E44-883C-C0462A874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xmlns="" val="4990084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0" r:id="rId6"/>
    <p:sldLayoutId id="2147483727" r:id="rId7"/>
  </p:sldLayoutIdLst>
  <p:txStyles>
    <p:title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3424135"/>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tif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33.jpeg"/><Relationship Id="rId4" Type="http://schemas.openxmlformats.org/officeDocument/2006/relationships/image" Target="../media/image44.jpe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gi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emf"/></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2.tiff"/><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mailto:federico.filipponi@isprambiente.it" TargetMode="External"/><Relationship Id="rId2" Type="http://schemas.openxmlformats.org/officeDocument/2006/relationships/hyperlink" Target="mailto:antonella.tornato@isprambiente.it" TargetMode="External"/><Relationship Id="rId1" Type="http://schemas.openxmlformats.org/officeDocument/2006/relationships/slideLayout" Target="../slideLayouts/slideLayout8.xml"/><Relationship Id="rId5" Type="http://schemas.openxmlformats.org/officeDocument/2006/relationships/hyperlink" Target="mailto:Marco.Deserti@Regione.Emilia-Romagna.it" TargetMode="External"/><Relationship Id="rId4" Type="http://schemas.openxmlformats.org/officeDocument/2006/relationships/hyperlink" Target="mailto:andrea.taramelli@isprambiente.i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hyperlink" Target="https://sdati.arpae.it/asiispra-vis" TargetMode="External"/><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gi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2.png"/><Relationship Id="rId5" Type="http://schemas.openxmlformats.org/officeDocument/2006/relationships/image" Target="../media/image28.png"/><Relationship Id="rId10" Type="http://schemas.openxmlformats.org/officeDocument/2006/relationships/hyperlink" Target="https://www.mdpi.com/2072-4292/12/8/1286" TargetMode="External"/><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1.gif"/><Relationship Id="rId11" Type="http://schemas.openxmlformats.org/officeDocument/2006/relationships/image" Target="../media/image15.jpeg"/><Relationship Id="rId5" Type="http://schemas.openxmlformats.org/officeDocument/2006/relationships/oleObject" Target="../embeddings/oleObject1.bin"/><Relationship Id="rId10" Type="http://schemas.openxmlformats.org/officeDocument/2006/relationships/image" Target="../media/image14.jpeg"/><Relationship Id="rId4" Type="http://schemas.openxmlformats.org/officeDocument/2006/relationships/notesSlide" Target="../notesSlides/notesSlide6.xml"/><Relationship Id="rId9" Type="http://schemas.openxmlformats.org/officeDocument/2006/relationships/image" Target="../media/image35.jpe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3365" y="4126727"/>
            <a:ext cx="9919251" cy="1077218"/>
          </a:xfrm>
          <a:prstGeom prst="rect">
            <a:avLst/>
          </a:prstGeom>
          <a:noFill/>
        </p:spPr>
        <p:txBody>
          <a:bodyPr wrap="square" rtlCol="0">
            <a:spAutoFit/>
          </a:bodyPr>
          <a:lstStyle/>
          <a:p>
            <a:pPr algn="ctr"/>
            <a:r>
              <a:rPr lang="it-IT" sz="3200" b="1" dirty="0"/>
              <a:t>ISPRA</a:t>
            </a:r>
          </a:p>
          <a:p>
            <a:pPr algn="ctr"/>
            <a:r>
              <a:rPr lang="it-IT" sz="3200" b="1" i="1" dirty="0"/>
              <a:t>Antonella Tornato, Federico </a:t>
            </a:r>
            <a:r>
              <a:rPr lang="it-IT" sz="3200" b="1" i="1" dirty="0" err="1"/>
              <a:t>Filipponi</a:t>
            </a:r>
            <a:endParaRPr lang="it-IT" sz="3200" b="1" i="1" dirty="0"/>
          </a:p>
        </p:txBody>
      </p:sp>
      <p:pic>
        <p:nvPicPr>
          <p:cNvPr id="6" name="Immagine 5">
            <a:extLst>
              <a:ext uri="{FF2B5EF4-FFF2-40B4-BE49-F238E27FC236}">
                <a16:creationId xmlns:a16="http://schemas.microsoft.com/office/drawing/2014/main" xmlns="" id="{E1F15983-2C54-462F-8E01-1BC0C244C7E3}"/>
              </a:ext>
            </a:extLst>
          </p:cNvPr>
          <p:cNvPicPr>
            <a:picLocks noChangeAspect="1"/>
          </p:cNvPicPr>
          <p:nvPr/>
        </p:nvPicPr>
        <p:blipFill rotWithShape="1">
          <a:blip r:embed="rId2"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pic>
        <p:nvPicPr>
          <p:cNvPr id="5" name="Immagine 4" descr="eo4geo.PNG"/>
          <p:cNvPicPr>
            <a:picLocks noChangeAspect="1"/>
          </p:cNvPicPr>
          <p:nvPr/>
        </p:nvPicPr>
        <p:blipFill>
          <a:blip r:embed="rId3"/>
          <a:stretch>
            <a:fillRect/>
          </a:stretch>
        </p:blipFill>
        <p:spPr>
          <a:xfrm>
            <a:off x="9375124" y="0"/>
            <a:ext cx="2816876" cy="1657998"/>
          </a:xfrm>
          <a:prstGeom prst="rect">
            <a:avLst/>
          </a:prstGeom>
        </p:spPr>
      </p:pic>
      <p:sp>
        <p:nvSpPr>
          <p:cNvPr id="2" name="Titolo 1">
            <a:extLst>
              <a:ext uri="{FF2B5EF4-FFF2-40B4-BE49-F238E27FC236}">
                <a16:creationId xmlns:a16="http://schemas.microsoft.com/office/drawing/2014/main" xmlns="" id="{CE3FB4BD-B301-B543-B66B-3A81D9AE6E4E}"/>
              </a:ext>
            </a:extLst>
          </p:cNvPr>
          <p:cNvSpPr>
            <a:spLocks noGrp="1"/>
          </p:cNvSpPr>
          <p:nvPr>
            <p:ph type="ctrTitle"/>
          </p:nvPr>
        </p:nvSpPr>
        <p:spPr>
          <a:xfrm>
            <a:off x="333954" y="1513370"/>
            <a:ext cx="11553245" cy="2613357"/>
          </a:xfrm>
        </p:spPr>
        <p:txBody>
          <a:bodyPr/>
          <a:lstStyle/>
          <a:p>
            <a:r>
              <a:rPr lang="en-GB" sz="3600" dirty="0"/>
              <a:t> EO data to support estimation of </a:t>
            </a:r>
            <a:br>
              <a:rPr lang="en-GB" sz="3600" dirty="0"/>
            </a:br>
            <a:r>
              <a:rPr lang="en-GB" sz="3600" dirty="0"/>
              <a:t>wildfires atmospheric emissions: </a:t>
            </a:r>
            <a:br>
              <a:rPr lang="en-GB" sz="3600" dirty="0"/>
            </a:br>
            <a:r>
              <a:rPr lang="en-GB" sz="3600" dirty="0"/>
              <a:t>a contribution to the assessment of the </a:t>
            </a:r>
            <a:br>
              <a:rPr lang="en-GB" sz="3600" dirty="0"/>
            </a:br>
            <a:r>
              <a:rPr lang="en-GB" sz="3600" dirty="0"/>
              <a:t>air quality</a:t>
            </a:r>
            <a:endParaRPr lang="it-IT" sz="3600" dirty="0"/>
          </a:p>
        </p:txBody>
      </p:sp>
    </p:spTree>
    <p:extLst>
      <p:ext uri="{BB962C8B-B14F-4D97-AF65-F5344CB8AC3E}">
        <p14:creationId xmlns:p14="http://schemas.microsoft.com/office/powerpoint/2010/main" xmlns="" val="1434085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49071"/>
            <a:ext cx="10515600" cy="807183"/>
          </a:xfrm>
        </p:spPr>
        <p:txBody>
          <a:bodyPr/>
          <a:lstStyle/>
          <a:p>
            <a:pPr>
              <a:lnSpc>
                <a:spcPct val="150000"/>
              </a:lnSpc>
            </a:pPr>
            <a:r>
              <a:rPr lang="en-GB" sz="2800" dirty="0"/>
              <a:t>Copernicus Atmosphere Monitoring Service (CAMS)</a:t>
            </a:r>
            <a:endParaRPr lang="en-US" sz="2800" dirty="0"/>
          </a:p>
        </p:txBody>
      </p:sp>
      <p:pic>
        <p:nvPicPr>
          <p:cNvPr id="6" name="Immagine 5" descr="CAMS homepage_2021-11-12.jpg"/>
          <p:cNvPicPr>
            <a:picLocks noChangeAspect="1"/>
          </p:cNvPicPr>
          <p:nvPr/>
        </p:nvPicPr>
        <p:blipFill>
          <a:blip r:embed="rId3"/>
          <a:stretch>
            <a:fillRect/>
          </a:stretch>
        </p:blipFill>
        <p:spPr>
          <a:xfrm>
            <a:off x="1424672" y="856254"/>
            <a:ext cx="6477000" cy="4381500"/>
          </a:xfrm>
          <a:prstGeom prst="rect">
            <a:avLst/>
          </a:prstGeom>
        </p:spPr>
      </p:pic>
      <p:sp>
        <p:nvSpPr>
          <p:cNvPr id="7" name="Text Box 16"/>
          <p:cNvSpPr txBox="1">
            <a:spLocks noChangeArrowheads="1"/>
          </p:cNvSpPr>
          <p:nvPr/>
        </p:nvSpPr>
        <p:spPr bwMode="auto">
          <a:xfrm>
            <a:off x="1321701" y="5352054"/>
            <a:ext cx="1718478" cy="6669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1219170" rtl="0" eaLnBrk="1" fontAlgn="auto" latinLnBrk="0" hangingPunct="1">
              <a:lnSpc>
                <a:spcPct val="100000"/>
              </a:lnSpc>
              <a:spcBef>
                <a:spcPct val="50000"/>
              </a:spcBef>
              <a:spcAft>
                <a:spcPts val="0"/>
              </a:spcAft>
              <a:buClrTx/>
              <a:buSzTx/>
              <a:buFontTx/>
              <a:buNone/>
              <a:tabLst/>
              <a:defRPr/>
            </a:pPr>
            <a:r>
              <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rPr>
              <a:t>Solar radiation and UV index</a:t>
            </a:r>
          </a:p>
        </p:txBody>
      </p:sp>
      <p:sp>
        <p:nvSpPr>
          <p:cNvPr id="8" name="Text Box 15"/>
          <p:cNvSpPr txBox="1">
            <a:spLocks noChangeArrowheads="1"/>
          </p:cNvSpPr>
          <p:nvPr/>
        </p:nvSpPr>
        <p:spPr bwMode="auto">
          <a:xfrm>
            <a:off x="8800025" y="5352054"/>
            <a:ext cx="1466850" cy="412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1219170" rtl="0" eaLnBrk="1" fontAlgn="auto" latinLnBrk="0" hangingPunct="1">
              <a:lnSpc>
                <a:spcPts val="2533"/>
              </a:lnSpc>
              <a:spcBef>
                <a:spcPct val="50000"/>
              </a:spcBef>
              <a:spcAft>
                <a:spcPts val="0"/>
              </a:spcAft>
              <a:buClrTx/>
              <a:buSzTx/>
              <a:buFontTx/>
              <a:buNone/>
              <a:tabLst/>
              <a:defRPr/>
            </a:pPr>
            <a:r>
              <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rPr>
              <a:t>Ozone layer</a:t>
            </a:r>
          </a:p>
        </p:txBody>
      </p:sp>
      <p:sp>
        <p:nvSpPr>
          <p:cNvPr id="9" name="Text Box 16"/>
          <p:cNvSpPr txBox="1">
            <a:spLocks noChangeArrowheads="1"/>
          </p:cNvSpPr>
          <p:nvPr/>
        </p:nvSpPr>
        <p:spPr bwMode="auto">
          <a:xfrm>
            <a:off x="401928" y="4140999"/>
            <a:ext cx="2030036" cy="694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defTabSz="1219170" eaLnBrk="1" hangingPunct="1">
              <a:lnSpc>
                <a:spcPts val="2400"/>
              </a:lnSpc>
              <a:spcBef>
                <a:spcPct val="50000"/>
              </a:spcBef>
              <a:buClrTx/>
              <a:buNone/>
              <a:defRPr/>
            </a:pPr>
            <a:r>
              <a:rPr lang="en-GB" altLang="en-US" sz="1867" dirty="0">
                <a:solidFill>
                  <a:srgbClr val="000000"/>
                </a:solidFill>
                <a:latin typeface="Calibri"/>
                <a:cs typeface="Calibri" pitchFamily="34" charset="0"/>
              </a:rPr>
              <a:t>Emissions and surface fluxes</a:t>
            </a:r>
            <a:endPar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
        <p:nvSpPr>
          <p:cNvPr id="10" name="Text Box 16"/>
          <p:cNvSpPr txBox="1">
            <a:spLocks noChangeArrowheads="1"/>
          </p:cNvSpPr>
          <p:nvPr/>
        </p:nvSpPr>
        <p:spPr bwMode="auto">
          <a:xfrm>
            <a:off x="9018116" y="2405376"/>
            <a:ext cx="2854164" cy="2082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1219170" rtl="0" eaLnBrk="1" fontAlgn="auto" latinLnBrk="0" hangingPunct="1">
              <a:lnSpc>
                <a:spcPts val="2400"/>
              </a:lnSpc>
              <a:spcBef>
                <a:spcPts val="600"/>
              </a:spcBef>
              <a:spcAft>
                <a:spcPts val="0"/>
              </a:spcAft>
              <a:buClrTx/>
              <a:buSzTx/>
              <a:buFontTx/>
              <a:buNone/>
              <a:tabLst/>
              <a:defRPr/>
            </a:pPr>
            <a:r>
              <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rPr>
              <a:t>Global analyses, forecasts and reanalyses:</a:t>
            </a:r>
          </a:p>
          <a:p>
            <a:pPr defTabSz="1219170" eaLnBrk="1" hangingPunct="1">
              <a:lnSpc>
                <a:spcPts val="2400"/>
              </a:lnSpc>
              <a:spcBef>
                <a:spcPts val="0"/>
              </a:spcBef>
              <a:buClrTx/>
              <a:buFont typeface="Wingdings" pitchFamily="2" charset="2"/>
              <a:buChar char="ü"/>
              <a:defRPr/>
            </a:pPr>
            <a:r>
              <a:rPr lang="en-GB" altLang="en-US" sz="1867" dirty="0">
                <a:solidFill>
                  <a:srgbClr val="000000"/>
                </a:solidFill>
                <a:latin typeface="Calibri"/>
                <a:cs typeface="Calibri" pitchFamily="34" charset="0"/>
              </a:rPr>
              <a:t>Reactive gas</a:t>
            </a:r>
          </a:p>
          <a:p>
            <a:pPr defTabSz="1219170" eaLnBrk="1" hangingPunct="1">
              <a:lnSpc>
                <a:spcPts val="2400"/>
              </a:lnSpc>
              <a:spcBef>
                <a:spcPts val="0"/>
              </a:spcBef>
              <a:buClrTx/>
              <a:buFont typeface="Wingdings" pitchFamily="2" charset="2"/>
              <a:buChar char="ü"/>
              <a:defRPr/>
            </a:pPr>
            <a:r>
              <a:rPr lang="en-GB" altLang="en-US" sz="1867" dirty="0">
                <a:solidFill>
                  <a:srgbClr val="000000"/>
                </a:solidFill>
                <a:latin typeface="Calibri"/>
                <a:cs typeface="Calibri" pitchFamily="34" charset="0"/>
              </a:rPr>
              <a:t>Aerosol</a:t>
            </a:r>
          </a:p>
          <a:p>
            <a:pPr defTabSz="1219170" eaLnBrk="1" hangingPunct="1">
              <a:lnSpc>
                <a:spcPts val="2400"/>
              </a:lnSpc>
              <a:spcBef>
                <a:spcPts val="0"/>
              </a:spcBef>
              <a:buClrTx/>
              <a:buFont typeface="Wingdings" pitchFamily="2" charset="2"/>
              <a:buChar char="ü"/>
              <a:defRPr/>
            </a:pPr>
            <a:r>
              <a:rPr lang="en-GB" altLang="en-US" sz="1867" dirty="0">
                <a:solidFill>
                  <a:srgbClr val="000000"/>
                </a:solidFill>
                <a:latin typeface="Calibri"/>
                <a:cs typeface="Calibri" pitchFamily="34" charset="0"/>
              </a:rPr>
              <a:t>CO2</a:t>
            </a:r>
          </a:p>
          <a:p>
            <a:pPr marL="0" marR="0" lvl="0" indent="0" algn="l" defTabSz="1219170" rtl="0" eaLnBrk="1" fontAlgn="auto" latinLnBrk="0" hangingPunct="1">
              <a:lnSpc>
                <a:spcPts val="2400"/>
              </a:lnSpc>
              <a:spcBef>
                <a:spcPct val="50000"/>
              </a:spcBef>
              <a:spcAft>
                <a:spcPts val="0"/>
              </a:spcAft>
              <a:buClrTx/>
              <a:buSzTx/>
              <a:buFontTx/>
              <a:buNone/>
              <a:tabLst/>
              <a:defRPr/>
            </a:pPr>
            <a:endPar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
        <p:nvSpPr>
          <p:cNvPr id="11" name="Text Box 13"/>
          <p:cNvSpPr txBox="1">
            <a:spLocks noChangeArrowheads="1"/>
          </p:cNvSpPr>
          <p:nvPr/>
        </p:nvSpPr>
        <p:spPr bwMode="auto">
          <a:xfrm>
            <a:off x="9018116" y="4391223"/>
            <a:ext cx="238232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1219170" rtl="0" eaLnBrk="1" fontAlgn="auto" latinLnBrk="0" hangingPunct="1">
              <a:lnSpc>
                <a:spcPts val="2400"/>
              </a:lnSpc>
              <a:spcBef>
                <a:spcPct val="50000"/>
              </a:spcBef>
              <a:spcAft>
                <a:spcPts val="0"/>
              </a:spcAft>
              <a:buClrTx/>
              <a:buSzTx/>
              <a:buFontTx/>
              <a:buNone/>
              <a:tabLst/>
              <a:defRPr/>
            </a:pPr>
            <a:r>
              <a:rPr kumimoji="0" lang="en-GB" altLang="en-US" sz="1867" b="0" i="1" u="none" strike="noStrike" kern="1200" cap="none" spc="0" normalizeH="0" baseline="0" noProof="0" dirty="0">
                <a:ln>
                  <a:noFill/>
                </a:ln>
                <a:solidFill>
                  <a:srgbClr val="000000"/>
                </a:solidFill>
                <a:effectLst/>
                <a:uLnTx/>
                <a:uFillTx/>
                <a:latin typeface="Calibri"/>
                <a:ea typeface="+mn-ea"/>
                <a:cs typeface="Calibri" pitchFamily="34" charset="0"/>
              </a:rPr>
              <a:t>European Air Quality</a:t>
            </a:r>
            <a:endParaRPr kumimoji="0" lang="en-GB" altLang="en-US" sz="1867" b="0" i="1" u="none" strike="noStrike" kern="1200" cap="none" spc="0" normalizeH="0" baseline="0" noProof="0" dirty="0">
              <a:ln>
                <a:noFill/>
              </a:ln>
              <a:solidFill>
                <a:srgbClr val="FF0000"/>
              </a:solidFill>
              <a:effectLst/>
              <a:uLnTx/>
              <a:uFillTx/>
              <a:latin typeface="Calibri"/>
              <a:ea typeface="+mn-ea"/>
              <a:cs typeface="Calibri" pitchFamily="34" charset="0"/>
            </a:endParaRPr>
          </a:p>
        </p:txBody>
      </p:sp>
      <p:pic>
        <p:nvPicPr>
          <p:cNvPr id="12" name="Picture 19"/>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401928" y="2885288"/>
            <a:ext cx="2045488" cy="1255711"/>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8313266" y="1230703"/>
            <a:ext cx="2424492" cy="1174673"/>
          </a:xfrm>
          <a:prstGeom prst="rect">
            <a:avLst/>
          </a:prstGeom>
          <a:ln>
            <a:noFill/>
          </a:ln>
          <a:effectLst>
            <a:outerShdw blurRad="292100" dist="139700" dir="2700000" algn="tl" rotWithShape="0">
              <a:srgbClr val="333333">
                <a:alpha val="65000"/>
              </a:srgbClr>
            </a:outerShdw>
          </a:effectLst>
        </p:spPr>
      </p:pic>
      <p:pic>
        <p:nvPicPr>
          <p:cNvPr id="14" name="Picture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3040179" y="5352054"/>
            <a:ext cx="2000809" cy="1312006"/>
          </a:xfrm>
          <a:prstGeom prst="rect">
            <a:avLst/>
          </a:prstGeom>
          <a:ln>
            <a:noFill/>
          </a:ln>
          <a:effectLst>
            <a:outerShdw blurRad="292100" dist="139700" dir="2700000" algn="tl" rotWithShape="0">
              <a:srgbClr val="333333">
                <a:alpha val="65000"/>
              </a:srgbClr>
            </a:outerShdw>
          </a:effectLst>
        </p:spPr>
      </p:pic>
      <p:pic>
        <p:nvPicPr>
          <p:cNvPr id="15" name="Picture 20"/>
          <p:cNvPicPr>
            <a:picLocks noChangeAspect="1"/>
          </p:cNvPicPr>
          <p:nvPr/>
        </p:nvPicPr>
        <p:blipFill>
          <a:blip r:embed="rId7" cstate="hqprint">
            <a:extLst>
              <a:ext uri="{28A0092B-C50C-407E-A947-70E740481C1C}">
                <a14:useLocalDpi xmlns:a14="http://schemas.microsoft.com/office/drawing/2010/main" xmlns=""/>
              </a:ext>
            </a:extLst>
          </a:blip>
          <a:stretch>
            <a:fillRect/>
          </a:stretch>
        </p:blipFill>
        <p:spPr>
          <a:xfrm>
            <a:off x="6213756" y="5049797"/>
            <a:ext cx="2586269" cy="1614263"/>
          </a:xfrm>
          <a:prstGeom prst="rect">
            <a:avLst/>
          </a:prstGeom>
          <a:ln>
            <a:noFill/>
          </a:ln>
          <a:effectLst>
            <a:outerShdw blurRad="292100" dist="139700" dir="2700000" algn="tl" rotWithShape="0">
              <a:srgbClr val="333333">
                <a:alpha val="65000"/>
              </a:srgbClr>
            </a:outerShdw>
          </a:effectLst>
        </p:spPr>
      </p:pic>
      <p:pic>
        <p:nvPicPr>
          <p:cNvPr id="16" name="Picture 23"/>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6760297" y="2885288"/>
            <a:ext cx="2039728" cy="1906045"/>
          </a:xfrm>
          <a:prstGeom prst="rect">
            <a:avLst/>
          </a:prstGeom>
          <a:ln>
            <a:noFill/>
          </a:ln>
          <a:effectLst>
            <a:outerShdw blurRad="292100" dist="139700" dir="2700000" algn="tl" rotWithShape="0">
              <a:srgbClr val="333333">
                <a:alpha val="65000"/>
              </a:srgbClr>
            </a:outerShdw>
          </a:effectLst>
        </p:spPr>
      </p:pic>
      <p:sp>
        <p:nvSpPr>
          <p:cNvPr id="17" name="Title 1"/>
          <p:cNvSpPr txBox="1">
            <a:spLocks/>
          </p:cNvSpPr>
          <p:nvPr/>
        </p:nvSpPr>
        <p:spPr>
          <a:xfrm>
            <a:off x="3485116" y="2087883"/>
            <a:ext cx="4148823" cy="419983"/>
          </a:xfrm>
          <a:prstGeom prst="rect">
            <a:avLst/>
          </a:prstGeom>
          <a:solidFill>
            <a:schemeClr val="bg1">
              <a:alpha val="60000"/>
            </a:schemeClr>
          </a:solidFill>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pPr marL="0" marR="0" lvl="0" indent="0" algn="ctr" defTabSz="609585" rtl="0" eaLnBrk="1" fontAlgn="auto" latinLnBrk="0" hangingPunct="1">
              <a:lnSpc>
                <a:spcPts val="3733"/>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j-ea"/>
                <a:cs typeface="+mj-cs"/>
              </a:rPr>
              <a:t>http</a:t>
            </a:r>
            <a:r>
              <a:rPr kumimoji="0" lang="en-US" sz="2400" b="0" i="0" u="none" strike="noStrike" kern="1200" cap="none" spc="0" normalizeH="0" baseline="0" noProof="0" dirty="0">
                <a:ln>
                  <a:noFill/>
                </a:ln>
                <a:solidFill>
                  <a:prstClr val="black"/>
                </a:solidFill>
                <a:effectLst/>
                <a:uLnTx/>
                <a:uFillTx/>
                <a:latin typeface="Calibri"/>
                <a:ea typeface="+mj-ea"/>
                <a:cs typeface="+mj-cs"/>
              </a:rPr>
              <a:t>://atmosphere.copernicus.eu</a:t>
            </a:r>
          </a:p>
        </p:txBody>
      </p:sp>
      <p:pic>
        <p:nvPicPr>
          <p:cNvPr id="18" name="Immagine 17" descr="ECMWF logo congiunto.jpg"/>
          <p:cNvPicPr>
            <a:picLocks noChangeAspect="1"/>
          </p:cNvPicPr>
          <p:nvPr/>
        </p:nvPicPr>
        <p:blipFill>
          <a:blip r:embed="rId9"/>
          <a:stretch>
            <a:fillRect/>
          </a:stretch>
        </p:blipFill>
        <p:spPr>
          <a:xfrm>
            <a:off x="9305925" y="6250060"/>
            <a:ext cx="2438400" cy="371475"/>
          </a:xfrm>
          <a:prstGeom prst="rect">
            <a:avLst/>
          </a:prstGeom>
        </p:spPr>
      </p:pic>
      <p:grpSp>
        <p:nvGrpSpPr>
          <p:cNvPr id="21" name="Gruppo 20"/>
          <p:cNvGrpSpPr/>
          <p:nvPr/>
        </p:nvGrpSpPr>
        <p:grpSpPr>
          <a:xfrm>
            <a:off x="1857369" y="498535"/>
            <a:ext cx="15743739" cy="5520496"/>
            <a:chOff x="-8565255" y="1467769"/>
            <a:chExt cx="15743739" cy="5520496"/>
          </a:xfrm>
        </p:grpSpPr>
        <p:pic>
          <p:nvPicPr>
            <p:cNvPr id="19" name="Immagine 18" descr="Fire activity analyses_2021-11-12_global.jpg"/>
            <p:cNvPicPr>
              <a:picLocks noChangeAspect="1"/>
            </p:cNvPicPr>
            <p:nvPr/>
          </p:nvPicPr>
          <p:blipFill>
            <a:blip r:embed="rId10"/>
            <a:stretch>
              <a:fillRect/>
            </a:stretch>
          </p:blipFill>
          <p:spPr>
            <a:xfrm>
              <a:off x="-8565255" y="1565790"/>
              <a:ext cx="9496431" cy="5422475"/>
            </a:xfrm>
            <a:prstGeom prst="rect">
              <a:avLst/>
            </a:prstGeom>
          </p:spPr>
        </p:pic>
        <p:sp>
          <p:nvSpPr>
            <p:cNvPr id="20" name="Rettangolo 19"/>
            <p:cNvSpPr/>
            <p:nvPr/>
          </p:nvSpPr>
          <p:spPr>
            <a:xfrm>
              <a:off x="5002888" y="1467769"/>
              <a:ext cx="2175596" cy="379656"/>
            </a:xfrm>
            <a:prstGeom prst="rect">
              <a:avLst/>
            </a:prstGeom>
          </p:spPr>
          <p:txBody>
            <a:bodyPr wrap="none">
              <a:spAutoFit/>
            </a:bodyPr>
            <a:lstStyle/>
            <a:p>
              <a:r>
                <a:rPr lang="it-IT" altLang="en-US" sz="1867" i="1" dirty="0" err="1">
                  <a:solidFill>
                    <a:srgbClr val="000000"/>
                  </a:solidFill>
                  <a:latin typeface="Calibri"/>
                  <a:cs typeface="Calibri" pitchFamily="34" charset="0"/>
                </a:rPr>
                <a:t>Fire</a:t>
              </a:r>
              <a:r>
                <a:rPr lang="it-IT" altLang="en-US" sz="1867" i="1" dirty="0">
                  <a:solidFill>
                    <a:srgbClr val="000000"/>
                  </a:solidFill>
                  <a:latin typeface="Calibri"/>
                  <a:cs typeface="Calibri" pitchFamily="34" charset="0"/>
                </a:rPr>
                <a:t> </a:t>
              </a:r>
              <a:r>
                <a:rPr lang="it-IT" altLang="en-US" sz="1867" i="1" dirty="0" err="1">
                  <a:solidFill>
                    <a:srgbClr val="000000"/>
                  </a:solidFill>
                  <a:latin typeface="Calibri"/>
                  <a:cs typeface="Calibri" pitchFamily="34" charset="0"/>
                </a:rPr>
                <a:t>activity</a:t>
              </a:r>
              <a:r>
                <a:rPr lang="it-IT" altLang="en-US" sz="1867" i="1" dirty="0">
                  <a:solidFill>
                    <a:srgbClr val="000000"/>
                  </a:solidFill>
                  <a:latin typeface="Calibri"/>
                  <a:cs typeface="Calibri" pitchFamily="34" charset="0"/>
                </a:rPr>
                <a:t> </a:t>
              </a:r>
              <a:r>
                <a:rPr lang="it-IT" altLang="en-US" sz="1867" i="1" dirty="0" err="1">
                  <a:solidFill>
                    <a:srgbClr val="000000"/>
                  </a:solidFill>
                  <a:latin typeface="Calibri"/>
                  <a:cs typeface="Calibri" pitchFamily="34" charset="0"/>
                </a:rPr>
                <a:t>analyses</a:t>
              </a:r>
              <a:endParaRPr lang="it-IT" altLang="en-US" sz="1867" i="1" dirty="0">
                <a:solidFill>
                  <a:srgbClr val="000000"/>
                </a:solidFill>
                <a:latin typeface="Calibri"/>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descr="20211213_FRP_SouthEU.jpg"/>
          <p:cNvPicPr>
            <a:picLocks noChangeAspect="1"/>
          </p:cNvPicPr>
          <p:nvPr/>
        </p:nvPicPr>
        <p:blipFill>
          <a:blip r:embed="rId3"/>
          <a:stretch>
            <a:fillRect/>
          </a:stretch>
        </p:blipFill>
        <p:spPr>
          <a:xfrm>
            <a:off x="4291631" y="835779"/>
            <a:ext cx="3758474" cy="2735097"/>
          </a:xfrm>
          <a:prstGeom prst="rect">
            <a:avLst/>
          </a:prstGeom>
        </p:spPr>
      </p:pic>
      <p:sp>
        <p:nvSpPr>
          <p:cNvPr id="2" name="Titolo 1"/>
          <p:cNvSpPr>
            <a:spLocks noGrp="1"/>
          </p:cNvSpPr>
          <p:nvPr>
            <p:ph type="title"/>
          </p:nvPr>
        </p:nvSpPr>
        <p:spPr>
          <a:xfrm>
            <a:off x="821765" y="78696"/>
            <a:ext cx="10515600" cy="807183"/>
          </a:xfrm>
        </p:spPr>
        <p:txBody>
          <a:bodyPr/>
          <a:lstStyle/>
          <a:p>
            <a:pPr>
              <a:lnSpc>
                <a:spcPct val="150000"/>
              </a:lnSpc>
            </a:pPr>
            <a:r>
              <a:rPr lang="en-US" sz="2800" dirty="0"/>
              <a:t>Development downstream services</a:t>
            </a:r>
          </a:p>
        </p:txBody>
      </p:sp>
      <p:pic>
        <p:nvPicPr>
          <p:cNvPr id="7"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1476211" y="1724711"/>
            <a:ext cx="1626220" cy="1361959"/>
          </a:xfrm>
          <a:prstGeom prst="rect">
            <a:avLst/>
          </a:prstGeom>
        </p:spPr>
      </p:pic>
      <p:pic>
        <p:nvPicPr>
          <p:cNvPr id="9" name="Picture 6"/>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869515" y="3570876"/>
            <a:ext cx="1697211" cy="1200000"/>
          </a:xfrm>
          <a:prstGeom prst="rect">
            <a:avLst/>
          </a:prstGeom>
          <a:ln>
            <a:noFill/>
          </a:ln>
          <a:effectLst>
            <a:outerShdw blurRad="292100" dist="139700" dir="2700000" algn="tl" rotWithShape="0">
              <a:srgbClr val="333333">
                <a:alpha val="65000"/>
              </a:srgbClr>
            </a:outerShdw>
          </a:effectLst>
        </p:spPr>
      </p:pic>
      <p:pic>
        <p:nvPicPr>
          <p:cNvPr id="10" name="Picture 7"/>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8226927" y="3954917"/>
            <a:ext cx="1697211" cy="1200000"/>
          </a:xfrm>
          <a:prstGeom prst="rect">
            <a:avLst/>
          </a:prstGeom>
          <a:ln>
            <a:noFill/>
          </a:ln>
          <a:effectLst>
            <a:outerShdw blurRad="292100" dist="139700" dir="2700000" algn="tl" rotWithShape="0">
              <a:srgbClr val="333333">
                <a:alpha val="65000"/>
              </a:srgbClr>
            </a:outerShdw>
          </a:effectLst>
        </p:spPr>
      </p:pic>
      <p:pic>
        <p:nvPicPr>
          <p:cNvPr id="11" name="Picture 8"/>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8584339" y="4338961"/>
            <a:ext cx="1697211" cy="1200000"/>
          </a:xfrm>
          <a:prstGeom prst="rect">
            <a:avLst/>
          </a:prstGeom>
          <a:ln>
            <a:noFill/>
          </a:ln>
          <a:effectLst>
            <a:outerShdw blurRad="292100" dist="139700" dir="2700000" algn="tl" rotWithShape="0">
              <a:srgbClr val="333333">
                <a:alpha val="65000"/>
              </a:srgbClr>
            </a:outerShdw>
          </a:effectLst>
        </p:spPr>
      </p:pic>
      <p:pic>
        <p:nvPicPr>
          <p:cNvPr id="12" name="Picture 9"/>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8941753" y="4723004"/>
            <a:ext cx="1697211" cy="1200000"/>
          </a:xfrm>
          <a:prstGeom prst="rect">
            <a:avLst/>
          </a:prstGeom>
          <a:ln>
            <a:noFill/>
          </a:ln>
          <a:effectLst>
            <a:outerShdw blurRad="292100" dist="139700" dir="2700000" algn="tl" rotWithShape="0">
              <a:srgbClr val="333333">
                <a:alpha val="65000"/>
              </a:srgbClr>
            </a:outerShdw>
          </a:effectLst>
        </p:spPr>
      </p:pic>
      <p:sp>
        <p:nvSpPr>
          <p:cNvPr id="13" name="Right Arrow 11"/>
          <p:cNvSpPr/>
          <p:nvPr/>
        </p:nvSpPr>
        <p:spPr bwMode="auto">
          <a:xfrm>
            <a:off x="3102431" y="1873276"/>
            <a:ext cx="737119" cy="303245"/>
          </a:xfrm>
          <a:prstGeom prst="rightArrow">
            <a:avLst/>
          </a:prstGeom>
          <a:solidFill>
            <a:srgbClr val="62C4DD"/>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354" rtl="0" eaLnBrk="1" fontAlgn="base" latinLnBrk="0" hangingPunct="1">
              <a:lnSpc>
                <a:spcPct val="100000"/>
              </a:lnSpc>
              <a:spcBef>
                <a:spcPct val="0"/>
              </a:spcBef>
              <a:spcAft>
                <a:spcPct val="0"/>
              </a:spcAft>
              <a:buClrTx/>
              <a:buSzTx/>
              <a:buFontTx/>
              <a:buNone/>
              <a:tabLst/>
              <a:defRPr/>
            </a:pPr>
            <a:endParaRPr kumimoji="0" lang="en-GB" sz="2100" b="1" i="0" u="none" strike="noStrike" kern="1200" cap="none" spc="0" normalizeH="0" baseline="0" noProof="0" dirty="0">
              <a:ln>
                <a:noFill/>
              </a:ln>
              <a:solidFill>
                <a:srgbClr val="00468C"/>
              </a:solidFill>
              <a:effectLst/>
              <a:uLnTx/>
              <a:uFillTx/>
              <a:latin typeface="Arial" charset="0"/>
              <a:ea typeface="+mn-ea"/>
              <a:cs typeface="+mn-cs"/>
            </a:endParaRPr>
          </a:p>
        </p:txBody>
      </p:sp>
      <p:sp>
        <p:nvSpPr>
          <p:cNvPr id="14" name="Right Arrow 12"/>
          <p:cNvSpPr/>
          <p:nvPr/>
        </p:nvSpPr>
        <p:spPr bwMode="auto">
          <a:xfrm rot="2926733">
            <a:off x="7046389" y="3777200"/>
            <a:ext cx="737119" cy="303245"/>
          </a:xfrm>
          <a:prstGeom prst="rightArrow">
            <a:avLst/>
          </a:prstGeom>
          <a:solidFill>
            <a:srgbClr val="62C4DD"/>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354" rtl="0" eaLnBrk="1" fontAlgn="base" latinLnBrk="0" hangingPunct="1">
              <a:lnSpc>
                <a:spcPct val="100000"/>
              </a:lnSpc>
              <a:spcBef>
                <a:spcPct val="0"/>
              </a:spcBef>
              <a:spcAft>
                <a:spcPct val="0"/>
              </a:spcAft>
              <a:buClrTx/>
              <a:buSzTx/>
              <a:buFontTx/>
              <a:buNone/>
              <a:tabLst/>
              <a:defRPr/>
            </a:pPr>
            <a:endParaRPr kumimoji="0" lang="en-GB" sz="2100" b="1" i="0" u="none" strike="noStrike" kern="1200" cap="none" spc="0" normalizeH="0" baseline="0" noProof="0" dirty="0">
              <a:ln>
                <a:noFill/>
              </a:ln>
              <a:solidFill>
                <a:srgbClr val="00468C"/>
              </a:solidFill>
              <a:effectLst/>
              <a:uLnTx/>
              <a:uFillTx/>
              <a:latin typeface="Arial" charset="0"/>
              <a:ea typeface="+mn-ea"/>
              <a:cs typeface="+mn-cs"/>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9822788" y="1303565"/>
            <a:ext cx="1674061" cy="941659"/>
          </a:xfrm>
          <a:prstGeom prst="rect">
            <a:avLst/>
          </a:prstGeom>
        </p:spPr>
      </p:pic>
      <p:pic>
        <p:nvPicPr>
          <p:cNvPr id="16" name="Picture 17"/>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9819756" y="3288361"/>
            <a:ext cx="668872" cy="668872"/>
          </a:xfrm>
          <a:prstGeom prst="rect">
            <a:avLst/>
          </a:prstGeom>
        </p:spPr>
      </p:pic>
      <p:sp>
        <p:nvSpPr>
          <p:cNvPr id="17" name="TextBox 5"/>
          <p:cNvSpPr txBox="1"/>
          <p:nvPr/>
        </p:nvSpPr>
        <p:spPr>
          <a:xfrm>
            <a:off x="1276901" y="1343921"/>
            <a:ext cx="2311419"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Space Agencies</a:t>
            </a:r>
          </a:p>
        </p:txBody>
      </p:sp>
      <p:sp>
        <p:nvSpPr>
          <p:cNvPr id="18" name="TextBox 19"/>
          <p:cNvSpPr txBox="1"/>
          <p:nvPr/>
        </p:nvSpPr>
        <p:spPr>
          <a:xfrm>
            <a:off x="9466864" y="819785"/>
            <a:ext cx="2311419"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In-situ observations</a:t>
            </a:r>
          </a:p>
        </p:txBody>
      </p:sp>
      <p:sp>
        <p:nvSpPr>
          <p:cNvPr id="19" name="TextBox 20"/>
          <p:cNvSpPr txBox="1"/>
          <p:nvPr/>
        </p:nvSpPr>
        <p:spPr>
          <a:xfrm>
            <a:off x="4403272" y="5621178"/>
            <a:ext cx="950629"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Users</a:t>
            </a:r>
          </a:p>
        </p:txBody>
      </p:sp>
      <p:sp>
        <p:nvSpPr>
          <p:cNvPr id="20" name="Snip Diagonal Corner Rectangle 10"/>
          <p:cNvSpPr/>
          <p:nvPr/>
        </p:nvSpPr>
        <p:spPr>
          <a:xfrm>
            <a:off x="4175787" y="839797"/>
            <a:ext cx="6591780" cy="5181491"/>
          </a:xfrm>
          <a:prstGeom prst="snip2DiagRect">
            <a:avLst>
              <a:gd name="adj1" fmla="val 0"/>
              <a:gd name="adj2" fmla="val 50000"/>
            </a:avLst>
          </a:prstGeom>
          <a:noFill/>
          <a:ln w="57150">
            <a:solidFill>
              <a:srgbClr val="5AC4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ight Arrow 22"/>
          <p:cNvSpPr/>
          <p:nvPr/>
        </p:nvSpPr>
        <p:spPr bwMode="auto">
          <a:xfrm rot="8019993">
            <a:off x="10254014" y="2491940"/>
            <a:ext cx="737119" cy="303245"/>
          </a:xfrm>
          <a:prstGeom prst="rightArrow">
            <a:avLst/>
          </a:prstGeom>
          <a:solidFill>
            <a:srgbClr val="62C4DD"/>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354" rtl="0" eaLnBrk="1" fontAlgn="base" latinLnBrk="0" hangingPunct="1">
              <a:lnSpc>
                <a:spcPct val="100000"/>
              </a:lnSpc>
              <a:spcBef>
                <a:spcPct val="0"/>
              </a:spcBef>
              <a:spcAft>
                <a:spcPct val="0"/>
              </a:spcAft>
              <a:buClrTx/>
              <a:buSzTx/>
              <a:buFontTx/>
              <a:buNone/>
              <a:tabLst/>
              <a:defRPr/>
            </a:pPr>
            <a:endParaRPr kumimoji="0" lang="en-GB" sz="2100" b="1" i="0" u="none" strike="noStrike" kern="1200" cap="none" spc="0" normalizeH="0" baseline="0" noProof="0" dirty="0">
              <a:ln>
                <a:noFill/>
              </a:ln>
              <a:solidFill>
                <a:srgbClr val="00468C"/>
              </a:solidFill>
              <a:effectLst/>
              <a:uLnTx/>
              <a:uFillTx/>
              <a:latin typeface="Arial" charset="0"/>
              <a:ea typeface="+mn-ea"/>
              <a:cs typeface="+mn-cs"/>
            </a:endParaRPr>
          </a:p>
        </p:txBody>
      </p:sp>
      <p:sp>
        <p:nvSpPr>
          <p:cNvPr id="22" name="Right Arrow 24"/>
          <p:cNvSpPr/>
          <p:nvPr/>
        </p:nvSpPr>
        <p:spPr bwMode="auto">
          <a:xfrm flipH="1">
            <a:off x="4990225" y="5160758"/>
            <a:ext cx="632901" cy="303245"/>
          </a:xfrm>
          <a:prstGeom prst="rightArrow">
            <a:avLst/>
          </a:prstGeom>
          <a:solidFill>
            <a:srgbClr val="62C4DD"/>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354" rtl="0" eaLnBrk="1" fontAlgn="base" latinLnBrk="0" hangingPunct="1">
              <a:lnSpc>
                <a:spcPct val="100000"/>
              </a:lnSpc>
              <a:spcBef>
                <a:spcPct val="0"/>
              </a:spcBef>
              <a:spcAft>
                <a:spcPct val="0"/>
              </a:spcAft>
              <a:buClrTx/>
              <a:buSzTx/>
              <a:buFontTx/>
              <a:buNone/>
              <a:tabLst/>
              <a:defRPr/>
            </a:pPr>
            <a:endParaRPr kumimoji="0" lang="en-GB" sz="2100" b="1" i="0" u="none" strike="noStrike" kern="1200" cap="none" spc="0" normalizeH="0" baseline="0" noProof="0" dirty="0">
              <a:ln>
                <a:noFill/>
              </a:ln>
              <a:solidFill>
                <a:srgbClr val="00468C"/>
              </a:solidFill>
              <a:effectLst/>
              <a:uLnTx/>
              <a:uFillTx/>
              <a:latin typeface="Arial" charset="0"/>
              <a:ea typeface="+mn-ea"/>
              <a:cs typeface="+mn-cs"/>
            </a:endParaRPr>
          </a:p>
        </p:txBody>
      </p:sp>
      <p:sp>
        <p:nvSpPr>
          <p:cNvPr id="23" name="TextBox 27"/>
          <p:cNvSpPr txBox="1"/>
          <p:nvPr/>
        </p:nvSpPr>
        <p:spPr>
          <a:xfrm>
            <a:off x="4656853" y="3616363"/>
            <a:ext cx="5267285"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ECMWF Fire </a:t>
            </a:r>
            <a:r>
              <a:rPr kumimoji="0" lang="en-GB" sz="1600" b="1"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radiative</a:t>
            </a:r>
            <a:r>
              <a:rPr kumimoji="0" lang="en-GB" sz="16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power</a:t>
            </a:r>
          </a:p>
        </p:txBody>
      </p:sp>
      <p:sp>
        <p:nvSpPr>
          <p:cNvPr id="24" name="TextBox 28"/>
          <p:cNvSpPr txBox="1"/>
          <p:nvPr/>
        </p:nvSpPr>
        <p:spPr>
          <a:xfrm>
            <a:off x="6096000" y="5310962"/>
            <a:ext cx="2806499" cy="58477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Regional multi-model ensemble (lead: Météo-France) </a:t>
            </a:r>
          </a:p>
        </p:txBody>
      </p:sp>
      <p:pic>
        <p:nvPicPr>
          <p:cNvPr id="25" name="Picture 29"/>
          <p:cNvPicPr>
            <a:picLocks noChangeAspect="1"/>
          </p:cNvPicPr>
          <p:nvPr/>
        </p:nvPicPr>
        <p:blipFill>
          <a:blip r:embed="rId8" cstate="hqprint">
            <a:extLst>
              <a:ext uri="{28A0092B-C50C-407E-A947-70E740481C1C}">
                <a14:useLocalDpi xmlns:a14="http://schemas.microsoft.com/office/drawing/2010/main" xmlns=""/>
              </a:ext>
            </a:extLst>
          </a:blip>
          <a:stretch>
            <a:fillRect/>
          </a:stretch>
        </p:blipFill>
        <p:spPr>
          <a:xfrm>
            <a:off x="7221148" y="3225538"/>
            <a:ext cx="731230" cy="125646"/>
          </a:xfrm>
          <a:prstGeom prst="rect">
            <a:avLst/>
          </a:prstGeom>
        </p:spPr>
      </p:pic>
      <p:pic>
        <p:nvPicPr>
          <p:cNvPr id="26" name="Picture 30"/>
          <p:cNvPicPr>
            <a:picLocks noChangeAspect="1"/>
          </p:cNvPicPr>
          <p:nvPr/>
        </p:nvPicPr>
        <p:blipFill rotWithShape="1">
          <a:blip r:embed="rId9" cstate="hqprint">
            <a:extLst>
              <a:ext uri="{28A0092B-C50C-407E-A947-70E740481C1C}">
                <a14:useLocalDpi xmlns:a14="http://schemas.microsoft.com/office/drawing/2010/main" xmlns=""/>
              </a:ext>
            </a:extLst>
          </a:blip>
          <a:srcRect/>
          <a:stretch/>
        </p:blipFill>
        <p:spPr>
          <a:xfrm>
            <a:off x="171450" y="4047586"/>
            <a:ext cx="3849997" cy="1875418"/>
          </a:xfrm>
          <a:prstGeom prst="rect">
            <a:avLst/>
          </a:prstGeom>
          <a:ln>
            <a:noFill/>
          </a:ln>
          <a:effectLst>
            <a:outerShdw blurRad="292100" dist="139700" dir="2700000" algn="tl" rotWithShape="0">
              <a:srgbClr val="333333">
                <a:alpha val="65000"/>
              </a:srgbClr>
            </a:outerShdw>
          </a:effectLst>
        </p:spPr>
      </p:pic>
      <p:sp>
        <p:nvSpPr>
          <p:cNvPr id="28" name="Rettangolo 27"/>
          <p:cNvSpPr/>
          <p:nvPr/>
        </p:nvSpPr>
        <p:spPr>
          <a:xfrm>
            <a:off x="0" y="743022"/>
            <a:ext cx="6096000" cy="646331"/>
          </a:xfrm>
          <a:prstGeom prst="rect">
            <a:avLst/>
          </a:prstGeom>
        </p:spPr>
        <p:txBody>
          <a:bodyPr>
            <a:spAutoFit/>
          </a:bodyPr>
          <a:lstStyle/>
          <a:p>
            <a:r>
              <a:rPr lang="en-US" dirty="0"/>
              <a:t/>
            </a:r>
            <a:br>
              <a:rPr lang="en-US" dirty="0"/>
            </a:br>
            <a:r>
              <a:rPr lang="en-US" dirty="0"/>
              <a:t>By </a:t>
            </a:r>
            <a:r>
              <a:rPr lang="en-GB" dirty="0"/>
              <a:t>CAMS SERVICE CHAIN</a:t>
            </a:r>
            <a:endParaRPr lang="it-IT" dirty="0"/>
          </a:p>
        </p:txBody>
      </p:sp>
      <p:pic>
        <p:nvPicPr>
          <p:cNvPr id="29" name="Immagine 28" descr="ECMWF logo congiunto.jpg"/>
          <p:cNvPicPr>
            <a:picLocks noChangeAspect="1"/>
          </p:cNvPicPr>
          <p:nvPr/>
        </p:nvPicPr>
        <p:blipFill>
          <a:blip r:embed="rId10"/>
          <a:stretch>
            <a:fillRect/>
          </a:stretch>
        </p:blipFill>
        <p:spPr>
          <a:xfrm>
            <a:off x="9305925" y="6250060"/>
            <a:ext cx="2438400" cy="3714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0551"/>
            <a:ext cx="10515600" cy="807183"/>
          </a:xfrm>
        </p:spPr>
        <p:txBody>
          <a:bodyPr/>
          <a:lstStyle/>
          <a:p>
            <a:r>
              <a:rPr lang="it-IT" dirty="0" err="1"/>
              <a:t>WILDFires</a:t>
            </a:r>
            <a:r>
              <a:rPr lang="it-IT" dirty="0"/>
              <a:t> impact on air </a:t>
            </a:r>
            <a:r>
              <a:rPr lang="it-IT" dirty="0" err="1"/>
              <a:t>quality</a:t>
            </a:r>
            <a:endParaRPr lang="en-GB" dirty="0"/>
          </a:p>
        </p:txBody>
      </p:sp>
      <p:pic>
        <p:nvPicPr>
          <p:cNvPr id="4" name="Immagine 3" descr="ASI_logopng.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964019" y="6241432"/>
            <a:ext cx="664271" cy="414000"/>
          </a:xfrm>
          <a:prstGeom prst="rect">
            <a:avLst/>
          </a:prstGeom>
        </p:spPr>
      </p:pic>
      <p:pic>
        <p:nvPicPr>
          <p:cNvPr id="5" name="Immagine 4">
            <a:extLst>
              <a:ext uri="{FF2B5EF4-FFF2-40B4-BE49-F238E27FC236}">
                <a16:creationId xmlns:a16="http://schemas.microsoft.com/office/drawing/2014/main" xmlns="" id="{E1F15983-2C54-462F-8E01-1BC0C244C7E3}"/>
              </a:ext>
            </a:extLst>
          </p:cNvPr>
          <p:cNvPicPr>
            <a:picLocks noChangeAspect="1"/>
          </p:cNvPicPr>
          <p:nvPr/>
        </p:nvPicPr>
        <p:blipFill rotWithShape="1">
          <a:blip r:embed="rId3"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
        <p:nvSpPr>
          <p:cNvPr id="6" name="Rettangolo arrotondato 16">
            <a:extLst>
              <a:ext uri="{FF2B5EF4-FFF2-40B4-BE49-F238E27FC236}">
                <a16:creationId xmlns:a16="http://schemas.microsoft.com/office/drawing/2014/main" xmlns="" id="{3A2316F9-0E4D-4A1D-9526-580692AAF4AC}"/>
              </a:ext>
            </a:extLst>
          </p:cNvPr>
          <p:cNvSpPr/>
          <p:nvPr/>
        </p:nvSpPr>
        <p:spPr>
          <a:xfrm>
            <a:off x="546325" y="834864"/>
            <a:ext cx="2357212"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dirty="0"/>
              <a:t>Earth </a:t>
            </a:r>
            <a:r>
              <a:rPr lang="it-IT" dirty="0" err="1"/>
              <a:t>Observation</a:t>
            </a:r>
            <a:r>
              <a:rPr lang="it-IT" dirty="0"/>
              <a:t> downstream services</a:t>
            </a:r>
            <a:endParaRPr lang="en-US" dirty="0">
              <a:solidFill>
                <a:schemeClr val="tx1"/>
              </a:solidFill>
            </a:endParaRPr>
          </a:p>
        </p:txBody>
      </p:sp>
      <p:sp>
        <p:nvSpPr>
          <p:cNvPr id="7" name="Rettangolo arrotondato 16">
            <a:extLst>
              <a:ext uri="{FF2B5EF4-FFF2-40B4-BE49-F238E27FC236}">
                <a16:creationId xmlns:a16="http://schemas.microsoft.com/office/drawing/2014/main" xmlns="" id="{C94698A2-3A59-47E9-92D8-265BF1D913B2}"/>
              </a:ext>
            </a:extLst>
          </p:cNvPr>
          <p:cNvSpPr/>
          <p:nvPr/>
        </p:nvSpPr>
        <p:spPr>
          <a:xfrm>
            <a:off x="5671457" y="816140"/>
            <a:ext cx="2188483"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dirty="0"/>
              <a:t>Monitoring of </a:t>
            </a:r>
            <a:r>
              <a:rPr lang="it-IT" dirty="0" err="1"/>
              <a:t>natural</a:t>
            </a:r>
            <a:r>
              <a:rPr lang="it-IT" dirty="0"/>
              <a:t> hazards</a:t>
            </a:r>
            <a:endParaRPr lang="en-US" dirty="0">
              <a:solidFill>
                <a:schemeClr val="tx1"/>
              </a:solidFill>
            </a:endParaRPr>
          </a:p>
        </p:txBody>
      </p:sp>
      <p:sp>
        <p:nvSpPr>
          <p:cNvPr id="8" name="Rettangolo arrotondato 16">
            <a:extLst>
              <a:ext uri="{FF2B5EF4-FFF2-40B4-BE49-F238E27FC236}">
                <a16:creationId xmlns:a16="http://schemas.microsoft.com/office/drawing/2014/main" xmlns="" id="{B9B31E0D-ED76-4F7D-B450-B3859DE233A6}"/>
              </a:ext>
            </a:extLst>
          </p:cNvPr>
          <p:cNvSpPr/>
          <p:nvPr/>
        </p:nvSpPr>
        <p:spPr>
          <a:xfrm>
            <a:off x="3093431" y="1646027"/>
            <a:ext cx="2357212" cy="700491"/>
          </a:xfrm>
          <a:prstGeom prst="roundRect">
            <a:avLst/>
          </a:prstGeom>
          <a:gradFill flip="none" rotWithShape="1">
            <a:gsLst>
              <a:gs pos="0">
                <a:schemeClr val="accent1">
                  <a:lumMod val="75000"/>
                </a:schemeClr>
              </a:gs>
              <a:gs pos="48000">
                <a:schemeClr val="accent1"/>
              </a:gs>
              <a:gs pos="100000">
                <a:schemeClr val="accent1">
                  <a:lumMod val="40000"/>
                  <a:lumOff val="6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dirty="0" err="1"/>
              <a:t>Wildfire</a:t>
            </a:r>
            <a:r>
              <a:rPr lang="it-IT" dirty="0"/>
              <a:t> impact </a:t>
            </a:r>
          </a:p>
          <a:p>
            <a:pPr algn="ctr"/>
            <a:r>
              <a:rPr lang="it-IT" dirty="0"/>
              <a:t>on air </a:t>
            </a:r>
            <a:r>
              <a:rPr lang="it-IT" dirty="0" err="1"/>
              <a:t>quality</a:t>
            </a:r>
            <a:endParaRPr lang="en-US" dirty="0">
              <a:solidFill>
                <a:schemeClr val="tx1"/>
              </a:solidFill>
            </a:endParaRPr>
          </a:p>
        </p:txBody>
      </p:sp>
      <p:sp>
        <p:nvSpPr>
          <p:cNvPr id="10" name="Freccia a destra 9">
            <a:extLst>
              <a:ext uri="{FF2B5EF4-FFF2-40B4-BE49-F238E27FC236}">
                <a16:creationId xmlns:a16="http://schemas.microsoft.com/office/drawing/2014/main" xmlns="" id="{9852CDB2-2642-4E19-A3C8-8F828C5D189D}"/>
              </a:ext>
            </a:extLst>
          </p:cNvPr>
          <p:cNvSpPr/>
          <p:nvPr/>
        </p:nvSpPr>
        <p:spPr>
          <a:xfrm>
            <a:off x="6096000" y="1909167"/>
            <a:ext cx="2982686" cy="198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xmlns="" id="{EBA3B601-E0A2-455B-A2C4-87723E3F1BF0}"/>
              </a:ext>
            </a:extLst>
          </p:cNvPr>
          <p:cNvSpPr/>
          <p:nvPr/>
        </p:nvSpPr>
        <p:spPr>
          <a:xfrm>
            <a:off x="3405527" y="1125344"/>
            <a:ext cx="1763940" cy="1984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itolo 1">
            <a:extLst>
              <a:ext uri="{FF2B5EF4-FFF2-40B4-BE49-F238E27FC236}">
                <a16:creationId xmlns:a16="http://schemas.microsoft.com/office/drawing/2014/main" xmlns="" id="{4FE2A03C-B048-4D6F-B097-30D3664EC074}"/>
              </a:ext>
            </a:extLst>
          </p:cNvPr>
          <p:cNvSpPr txBox="1">
            <a:spLocks/>
          </p:cNvSpPr>
          <p:nvPr/>
        </p:nvSpPr>
        <p:spPr>
          <a:xfrm>
            <a:off x="838200" y="2415751"/>
            <a:ext cx="7930243" cy="807183"/>
          </a:xfrm>
          <a:prstGeom prst="rect">
            <a:avLst/>
          </a:prstGeom>
        </p:spPr>
        <p:txBody>
          <a:bodyPr vert="horz" wrap="none" lIns="91440" tIns="45720" rIns="91440" bIns="45720" rtlCol="0" anchor="ctr">
            <a:noAutofit/>
          </a:bodyPr>
          <a:lst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a:lstStyle>
          <a:p>
            <a:r>
              <a:rPr lang="it-IT" sz="2400" dirty="0"/>
              <a:t>EARTH OBSERVATION CONTRIBUTION TO </a:t>
            </a:r>
            <a:r>
              <a:rPr lang="it-IT" sz="2400" dirty="0" err="1"/>
              <a:t>WILDFires</a:t>
            </a:r>
            <a:r>
              <a:rPr lang="it-IT" sz="2400" dirty="0"/>
              <a:t> MONITORING</a:t>
            </a:r>
            <a:endParaRPr lang="en-GB" sz="2400" dirty="0"/>
          </a:p>
        </p:txBody>
      </p:sp>
      <p:pic>
        <p:nvPicPr>
          <p:cNvPr id="16" name="Immagine 15">
            <a:extLst>
              <a:ext uri="{FF2B5EF4-FFF2-40B4-BE49-F238E27FC236}">
                <a16:creationId xmlns:a16="http://schemas.microsoft.com/office/drawing/2014/main" xmlns="" id="{7AE54BC9-AAEC-435B-A1D1-2A11519067A0}"/>
              </a:ext>
            </a:extLst>
          </p:cNvPr>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2500140" y="4196889"/>
            <a:ext cx="1866220" cy="1360631"/>
          </a:xfrm>
          <a:prstGeom prst="rect">
            <a:avLst/>
          </a:prstGeom>
        </p:spPr>
      </p:pic>
      <p:sp>
        <p:nvSpPr>
          <p:cNvPr id="17" name="CasellaDiTesto 16">
            <a:extLst>
              <a:ext uri="{FF2B5EF4-FFF2-40B4-BE49-F238E27FC236}">
                <a16:creationId xmlns:a16="http://schemas.microsoft.com/office/drawing/2014/main" xmlns="" id="{493611EB-1E2F-4208-A374-26E04706B924}"/>
              </a:ext>
            </a:extLst>
          </p:cNvPr>
          <p:cNvSpPr txBox="1"/>
          <p:nvPr/>
        </p:nvSpPr>
        <p:spPr>
          <a:xfrm>
            <a:off x="2371990" y="5531213"/>
            <a:ext cx="2188483" cy="646331"/>
          </a:xfrm>
          <a:prstGeom prst="rect">
            <a:avLst/>
          </a:prstGeom>
          <a:noFill/>
        </p:spPr>
        <p:txBody>
          <a:bodyPr wrap="square" rtlCol="0">
            <a:spAutoFit/>
          </a:bodyPr>
          <a:lstStyle/>
          <a:p>
            <a:pPr algn="ctr"/>
            <a:r>
              <a:rPr lang="it-IT" dirty="0" err="1"/>
              <a:t>Fire</a:t>
            </a:r>
            <a:r>
              <a:rPr lang="it-IT" dirty="0"/>
              <a:t> Radiative Power (FRP)</a:t>
            </a:r>
          </a:p>
        </p:txBody>
      </p:sp>
      <p:pic>
        <p:nvPicPr>
          <p:cNvPr id="18" name="Picture 3">
            <a:extLst>
              <a:ext uri="{FF2B5EF4-FFF2-40B4-BE49-F238E27FC236}">
                <a16:creationId xmlns:a16="http://schemas.microsoft.com/office/drawing/2014/main" xmlns="" id="{B7CFCEDF-B4DC-49BF-ACC0-8DC8F32B5900}"/>
              </a:ext>
            </a:extLst>
          </p:cNvPr>
          <p:cNvPicPr>
            <a:picLocks noChangeAspect="1"/>
          </p:cNvPicPr>
          <p:nvPr/>
        </p:nvPicPr>
        <p:blipFill>
          <a:blip r:embed="rId5" cstate="hqprint">
            <a:extLst>
              <a:ext uri="{28A0092B-C50C-407E-A947-70E740481C1C}">
                <a14:useLocalDpi xmlns:a14="http://schemas.microsoft.com/office/drawing/2010/main" xmlns=""/>
              </a:ext>
            </a:extLst>
          </a:blip>
          <a:stretch/>
        </p:blipFill>
        <p:spPr>
          <a:xfrm>
            <a:off x="243854" y="3209485"/>
            <a:ext cx="1866220" cy="1169992"/>
          </a:xfrm>
          <a:prstGeom prst="rect">
            <a:avLst/>
          </a:prstGeom>
          <a:ln w="9360">
            <a:noFill/>
          </a:ln>
        </p:spPr>
      </p:pic>
      <p:sp>
        <p:nvSpPr>
          <p:cNvPr id="19" name="CasellaDiTesto 18">
            <a:extLst>
              <a:ext uri="{FF2B5EF4-FFF2-40B4-BE49-F238E27FC236}">
                <a16:creationId xmlns:a16="http://schemas.microsoft.com/office/drawing/2014/main" xmlns="" id="{1E9395F6-4A94-4539-B844-8704224C017B}"/>
              </a:ext>
            </a:extLst>
          </p:cNvPr>
          <p:cNvSpPr txBox="1"/>
          <p:nvPr/>
        </p:nvSpPr>
        <p:spPr>
          <a:xfrm>
            <a:off x="18494" y="4527732"/>
            <a:ext cx="2261416" cy="369332"/>
          </a:xfrm>
          <a:prstGeom prst="rect">
            <a:avLst/>
          </a:prstGeom>
          <a:noFill/>
        </p:spPr>
        <p:txBody>
          <a:bodyPr wrap="square" rtlCol="0">
            <a:spAutoFit/>
          </a:bodyPr>
          <a:lstStyle/>
          <a:p>
            <a:pPr algn="ctr"/>
            <a:r>
              <a:rPr lang="it-IT" dirty="0" err="1"/>
              <a:t>Burned</a:t>
            </a:r>
            <a:r>
              <a:rPr lang="it-IT" dirty="0"/>
              <a:t> Area Mapping</a:t>
            </a:r>
          </a:p>
        </p:txBody>
      </p:sp>
      <p:sp>
        <p:nvSpPr>
          <p:cNvPr id="20" name="Rettangolo arrotondato 16">
            <a:extLst>
              <a:ext uri="{FF2B5EF4-FFF2-40B4-BE49-F238E27FC236}">
                <a16:creationId xmlns:a16="http://schemas.microsoft.com/office/drawing/2014/main" xmlns="" id="{F80255DD-9E2A-4840-80AA-6628948B4AE5}"/>
              </a:ext>
            </a:extLst>
          </p:cNvPr>
          <p:cNvSpPr/>
          <p:nvPr/>
        </p:nvSpPr>
        <p:spPr>
          <a:xfrm>
            <a:off x="9486176" y="1646027"/>
            <a:ext cx="2585282" cy="4212491"/>
          </a:xfrm>
          <a:prstGeom prst="roundRect">
            <a:avLst/>
          </a:prstGeom>
          <a:gradFill flip="none" rotWithShape="1">
            <a:gsLst>
              <a:gs pos="0">
                <a:schemeClr val="accent1">
                  <a:lumMod val="75000"/>
                </a:schemeClr>
              </a:gs>
              <a:gs pos="48000">
                <a:schemeClr val="accent1"/>
              </a:gs>
              <a:gs pos="100000">
                <a:schemeClr val="accent1">
                  <a:lumMod val="40000"/>
                  <a:lumOff val="6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2400" b="1" dirty="0" err="1"/>
              <a:t>Atmospheric</a:t>
            </a:r>
            <a:r>
              <a:rPr lang="it-IT" sz="2400" b="1" dirty="0"/>
              <a:t> </a:t>
            </a:r>
            <a:r>
              <a:rPr lang="it-IT" sz="2400" b="1" dirty="0" err="1"/>
              <a:t>emission</a:t>
            </a:r>
            <a:r>
              <a:rPr lang="it-IT" sz="2400" b="1" dirty="0"/>
              <a:t> </a:t>
            </a:r>
            <a:r>
              <a:rPr lang="it-IT" sz="2400" b="1" dirty="0" err="1"/>
              <a:t>estimates</a:t>
            </a:r>
            <a:endParaRPr lang="it-IT" sz="2400" b="1" dirty="0"/>
          </a:p>
          <a:p>
            <a:pPr algn="ctr"/>
            <a:endParaRPr lang="it-IT" sz="2400" b="1" dirty="0"/>
          </a:p>
          <a:p>
            <a:pPr algn="ctr"/>
            <a:r>
              <a:rPr lang="en-US" dirty="0"/>
              <a:t>CO2 CH4 CO  N2O NOX PM10 PM2.5 NMVOC SO2 Dioxin NH3  PAH BC</a:t>
            </a:r>
          </a:p>
          <a:p>
            <a:pPr algn="ctr"/>
            <a:endParaRPr lang="en-US" dirty="0"/>
          </a:p>
          <a:p>
            <a:pPr algn="ctr"/>
            <a:r>
              <a:rPr lang="it-IT" sz="2400" b="1" dirty="0"/>
              <a:t>Green House </a:t>
            </a:r>
            <a:r>
              <a:rPr lang="it-IT" sz="2400" b="1" dirty="0" err="1"/>
              <a:t>Gases</a:t>
            </a:r>
            <a:r>
              <a:rPr lang="it-IT" sz="2400" b="1" dirty="0"/>
              <a:t> </a:t>
            </a:r>
            <a:endParaRPr lang="en-US" sz="2400" b="1" dirty="0"/>
          </a:p>
          <a:p>
            <a:pPr algn="ctr"/>
            <a:endParaRPr lang="it-IT" dirty="0">
              <a:solidFill>
                <a:schemeClr val="tx1"/>
              </a:solidFill>
            </a:endParaRPr>
          </a:p>
        </p:txBody>
      </p:sp>
      <p:pic>
        <p:nvPicPr>
          <p:cNvPr id="22" name="Immagine 21">
            <a:extLst>
              <a:ext uri="{FF2B5EF4-FFF2-40B4-BE49-F238E27FC236}">
                <a16:creationId xmlns:a16="http://schemas.microsoft.com/office/drawing/2014/main" xmlns="" id="{5F5150D7-B610-4B3C-A91E-2AAC9DBA7A53}"/>
              </a:ext>
            </a:extLst>
          </p:cNvPr>
          <p:cNvPicPr>
            <a:picLocks noChangeAspect="1"/>
          </p:cNvPicPr>
          <p:nvPr/>
        </p:nvPicPr>
        <p:blipFill rotWithShape="1">
          <a:blip r:embed="rId6" cstate="hqprint">
            <a:extLst>
              <a:ext uri="{28A0092B-C50C-407E-A947-70E740481C1C}">
                <a14:useLocalDpi xmlns:a14="http://schemas.microsoft.com/office/drawing/2010/main" xmlns=""/>
              </a:ext>
            </a:extLst>
          </a:blip>
          <a:srcRect/>
          <a:stretch/>
        </p:blipFill>
        <p:spPr>
          <a:xfrm>
            <a:off x="6580668" y="4268795"/>
            <a:ext cx="2542763" cy="1051046"/>
          </a:xfrm>
          <a:prstGeom prst="rect">
            <a:avLst/>
          </a:prstGeom>
        </p:spPr>
      </p:pic>
      <p:sp>
        <p:nvSpPr>
          <p:cNvPr id="23" name="CasellaDiTesto 22">
            <a:extLst>
              <a:ext uri="{FF2B5EF4-FFF2-40B4-BE49-F238E27FC236}">
                <a16:creationId xmlns:a16="http://schemas.microsoft.com/office/drawing/2014/main" xmlns="" id="{FCC7DFD1-2462-4B01-B8B7-C97BBBE02E9B}"/>
              </a:ext>
            </a:extLst>
          </p:cNvPr>
          <p:cNvSpPr txBox="1"/>
          <p:nvPr/>
        </p:nvSpPr>
        <p:spPr>
          <a:xfrm>
            <a:off x="6774781" y="5406932"/>
            <a:ext cx="2188483" cy="646331"/>
          </a:xfrm>
          <a:prstGeom prst="rect">
            <a:avLst/>
          </a:prstGeom>
          <a:noFill/>
        </p:spPr>
        <p:txBody>
          <a:bodyPr wrap="square" rtlCol="0">
            <a:spAutoFit/>
          </a:bodyPr>
          <a:lstStyle/>
          <a:p>
            <a:pPr algn="ctr"/>
            <a:r>
              <a:rPr lang="it-IT" dirty="0" err="1"/>
              <a:t>Above</a:t>
            </a:r>
            <a:r>
              <a:rPr lang="it-IT" dirty="0"/>
              <a:t> Ground </a:t>
            </a:r>
            <a:r>
              <a:rPr lang="it-IT" dirty="0" err="1"/>
              <a:t>Biomass</a:t>
            </a:r>
            <a:r>
              <a:rPr lang="it-IT" dirty="0"/>
              <a:t> (AGB)</a:t>
            </a:r>
          </a:p>
        </p:txBody>
      </p:sp>
      <p:sp>
        <p:nvSpPr>
          <p:cNvPr id="24" name="CasellaDiTesto 23">
            <a:extLst>
              <a:ext uri="{FF2B5EF4-FFF2-40B4-BE49-F238E27FC236}">
                <a16:creationId xmlns:a16="http://schemas.microsoft.com/office/drawing/2014/main" xmlns="" id="{972AD34C-B2B8-40E9-9D0B-5B2303F2C7A3}"/>
              </a:ext>
            </a:extLst>
          </p:cNvPr>
          <p:cNvSpPr txBox="1"/>
          <p:nvPr/>
        </p:nvSpPr>
        <p:spPr>
          <a:xfrm>
            <a:off x="4392185" y="4996676"/>
            <a:ext cx="2188483" cy="646331"/>
          </a:xfrm>
          <a:prstGeom prst="rect">
            <a:avLst/>
          </a:prstGeom>
          <a:noFill/>
        </p:spPr>
        <p:txBody>
          <a:bodyPr wrap="square" rtlCol="0">
            <a:spAutoFit/>
          </a:bodyPr>
          <a:lstStyle/>
          <a:p>
            <a:pPr algn="ctr"/>
            <a:r>
              <a:rPr lang="it-IT" dirty="0" err="1"/>
              <a:t>Forest</a:t>
            </a:r>
            <a:r>
              <a:rPr lang="it-IT" dirty="0"/>
              <a:t> and </a:t>
            </a:r>
            <a:r>
              <a:rPr lang="it-IT" dirty="0" err="1"/>
              <a:t>natural</a:t>
            </a:r>
            <a:r>
              <a:rPr lang="it-IT" dirty="0"/>
              <a:t> cover mapping</a:t>
            </a:r>
          </a:p>
        </p:txBody>
      </p:sp>
      <p:sp>
        <p:nvSpPr>
          <p:cNvPr id="25" name="CasellaDiTesto 24">
            <a:extLst>
              <a:ext uri="{FF2B5EF4-FFF2-40B4-BE49-F238E27FC236}">
                <a16:creationId xmlns:a16="http://schemas.microsoft.com/office/drawing/2014/main" xmlns="" id="{5D042D4F-80A6-42E1-8102-7371DC4C4EF1}"/>
              </a:ext>
            </a:extLst>
          </p:cNvPr>
          <p:cNvSpPr txBox="1"/>
          <p:nvPr/>
        </p:nvSpPr>
        <p:spPr>
          <a:xfrm>
            <a:off x="2064359" y="3801985"/>
            <a:ext cx="477948" cy="830997"/>
          </a:xfrm>
          <a:prstGeom prst="rect">
            <a:avLst/>
          </a:prstGeom>
          <a:noFill/>
        </p:spPr>
        <p:txBody>
          <a:bodyPr wrap="square" rtlCol="0">
            <a:spAutoFit/>
          </a:bodyPr>
          <a:lstStyle/>
          <a:p>
            <a:r>
              <a:rPr lang="it-IT" sz="4800" b="1" dirty="0">
                <a:solidFill>
                  <a:schemeClr val="accent1">
                    <a:lumMod val="75000"/>
                  </a:schemeClr>
                </a:solidFill>
              </a:rPr>
              <a:t>+</a:t>
            </a:r>
          </a:p>
        </p:txBody>
      </p:sp>
      <p:sp>
        <p:nvSpPr>
          <p:cNvPr id="26" name="CasellaDiTesto 25">
            <a:extLst>
              <a:ext uri="{FF2B5EF4-FFF2-40B4-BE49-F238E27FC236}">
                <a16:creationId xmlns:a16="http://schemas.microsoft.com/office/drawing/2014/main" xmlns="" id="{4288E175-D03E-4171-B7EF-0D43BC5C2C26}"/>
              </a:ext>
            </a:extLst>
          </p:cNvPr>
          <p:cNvSpPr txBox="1"/>
          <p:nvPr/>
        </p:nvSpPr>
        <p:spPr>
          <a:xfrm>
            <a:off x="4213782" y="3801985"/>
            <a:ext cx="477948" cy="830997"/>
          </a:xfrm>
          <a:prstGeom prst="rect">
            <a:avLst/>
          </a:prstGeom>
          <a:noFill/>
        </p:spPr>
        <p:txBody>
          <a:bodyPr wrap="square" rtlCol="0">
            <a:spAutoFit/>
          </a:bodyPr>
          <a:lstStyle/>
          <a:p>
            <a:r>
              <a:rPr lang="it-IT" sz="4800" b="1" dirty="0">
                <a:solidFill>
                  <a:schemeClr val="accent1">
                    <a:lumMod val="75000"/>
                  </a:schemeClr>
                </a:solidFill>
              </a:rPr>
              <a:t>+</a:t>
            </a:r>
          </a:p>
        </p:txBody>
      </p:sp>
      <p:sp>
        <p:nvSpPr>
          <p:cNvPr id="27" name="CasellaDiTesto 26">
            <a:extLst>
              <a:ext uri="{FF2B5EF4-FFF2-40B4-BE49-F238E27FC236}">
                <a16:creationId xmlns:a16="http://schemas.microsoft.com/office/drawing/2014/main" xmlns="" id="{C9EA4F64-EB35-4141-9F02-1D654C51FEA4}"/>
              </a:ext>
            </a:extLst>
          </p:cNvPr>
          <p:cNvSpPr txBox="1"/>
          <p:nvPr/>
        </p:nvSpPr>
        <p:spPr>
          <a:xfrm>
            <a:off x="6201969" y="3801985"/>
            <a:ext cx="477948" cy="830997"/>
          </a:xfrm>
          <a:prstGeom prst="rect">
            <a:avLst/>
          </a:prstGeom>
          <a:noFill/>
        </p:spPr>
        <p:txBody>
          <a:bodyPr wrap="square" rtlCol="0">
            <a:spAutoFit/>
          </a:bodyPr>
          <a:lstStyle/>
          <a:p>
            <a:r>
              <a:rPr lang="it-IT" sz="4800" b="1" dirty="0">
                <a:solidFill>
                  <a:schemeClr val="accent1">
                    <a:lumMod val="75000"/>
                  </a:schemeClr>
                </a:solidFill>
              </a:rPr>
              <a:t>+</a:t>
            </a:r>
          </a:p>
        </p:txBody>
      </p:sp>
      <p:sp>
        <p:nvSpPr>
          <p:cNvPr id="28" name="CasellaDiTesto 27">
            <a:extLst>
              <a:ext uri="{FF2B5EF4-FFF2-40B4-BE49-F238E27FC236}">
                <a16:creationId xmlns:a16="http://schemas.microsoft.com/office/drawing/2014/main" xmlns="" id="{2F0F9BE0-CCDE-4304-803A-820D36F5AD93}"/>
              </a:ext>
            </a:extLst>
          </p:cNvPr>
          <p:cNvSpPr txBox="1"/>
          <p:nvPr/>
        </p:nvSpPr>
        <p:spPr>
          <a:xfrm>
            <a:off x="9023210" y="3801985"/>
            <a:ext cx="477948" cy="830997"/>
          </a:xfrm>
          <a:prstGeom prst="rect">
            <a:avLst/>
          </a:prstGeom>
          <a:noFill/>
        </p:spPr>
        <p:txBody>
          <a:bodyPr wrap="square" rtlCol="0">
            <a:spAutoFit/>
          </a:bodyPr>
          <a:lstStyle/>
          <a:p>
            <a:r>
              <a:rPr lang="it-IT" sz="4800" b="1" dirty="0">
                <a:solidFill>
                  <a:schemeClr val="accent1">
                    <a:lumMod val="75000"/>
                  </a:schemeClr>
                </a:solidFill>
              </a:rPr>
              <a:t>=</a:t>
            </a:r>
          </a:p>
        </p:txBody>
      </p:sp>
      <p:pic>
        <p:nvPicPr>
          <p:cNvPr id="29" name="Immagine 28">
            <a:extLst>
              <a:ext uri="{FF2B5EF4-FFF2-40B4-BE49-F238E27FC236}">
                <a16:creationId xmlns:a16="http://schemas.microsoft.com/office/drawing/2014/main" xmlns="" id="{1A9B1D3B-19F6-41F6-A23D-56503B6D37FF}"/>
              </a:ext>
            </a:extLst>
          </p:cNvPr>
          <p:cNvPicPr>
            <a:picLocks noChangeAspect="1"/>
          </p:cNvPicPr>
          <p:nvPr/>
        </p:nvPicPr>
        <p:blipFill>
          <a:blip r:embed="rId7" cstate="hqprint">
            <a:extLst>
              <a:ext uri="{28A0092B-C50C-407E-A947-70E740481C1C}">
                <a14:useLocalDpi xmlns:a14="http://schemas.microsoft.com/office/drawing/2010/main" xmlns=""/>
              </a:ext>
            </a:extLst>
          </a:blip>
          <a:stretch>
            <a:fillRect/>
          </a:stretch>
        </p:blipFill>
        <p:spPr>
          <a:xfrm>
            <a:off x="4645709" y="3212103"/>
            <a:ext cx="1652175" cy="16849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SI_logopng.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964019" y="6241432"/>
            <a:ext cx="664271" cy="414000"/>
          </a:xfrm>
          <a:prstGeom prst="rect">
            <a:avLst/>
          </a:prstGeom>
        </p:spPr>
      </p:pic>
      <p:sp>
        <p:nvSpPr>
          <p:cNvPr id="5" name="Titolo 1"/>
          <p:cNvSpPr txBox="1">
            <a:spLocks/>
          </p:cNvSpPr>
          <p:nvPr/>
        </p:nvSpPr>
        <p:spPr>
          <a:xfrm>
            <a:off x="834890" y="108063"/>
            <a:ext cx="10515600" cy="807183"/>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822642"/>
                </a:solidFill>
                <a:effectLst/>
                <a:uLnTx/>
                <a:uFillTx/>
                <a:latin typeface="+mj-lt"/>
                <a:ea typeface="+mj-ea"/>
                <a:cs typeface="+mj-cs"/>
              </a:rPr>
              <a:t>BURNED AREA MAPPING</a:t>
            </a:r>
            <a:endParaRPr kumimoji="0" lang="en-GB" sz="3000" b="1" i="0" u="none" strike="noStrike" kern="1200" cap="all" spc="0" normalizeH="0" baseline="0" noProof="0" dirty="0">
              <a:ln>
                <a:noFill/>
              </a:ln>
              <a:solidFill>
                <a:srgbClr val="822642"/>
              </a:solidFill>
              <a:effectLst/>
              <a:uLnTx/>
              <a:uFillTx/>
              <a:latin typeface="+mj-lt"/>
              <a:ea typeface="+mj-ea"/>
              <a:cs typeface="+mj-cs"/>
            </a:endParaRPr>
          </a:p>
        </p:txBody>
      </p:sp>
      <p:pic>
        <p:nvPicPr>
          <p:cNvPr id="6" name="Immagine 5" descr="Fig1_study_area.png"/>
          <p:cNvPicPr/>
          <p:nvPr/>
        </p:nvPicPr>
        <p:blipFill>
          <a:blip r:embed="rId4" cstate="print"/>
          <a:stretch>
            <a:fillRect/>
          </a:stretch>
        </p:blipFill>
        <p:spPr>
          <a:xfrm>
            <a:off x="7316960" y="807039"/>
            <a:ext cx="4033530" cy="5243921"/>
          </a:xfrm>
          <a:prstGeom prst="rect">
            <a:avLst/>
          </a:prstGeom>
        </p:spPr>
      </p:pic>
      <p:sp>
        <p:nvSpPr>
          <p:cNvPr id="7" name="Rettangolo 6"/>
          <p:cNvSpPr/>
          <p:nvPr/>
        </p:nvSpPr>
        <p:spPr>
          <a:xfrm>
            <a:off x="295274" y="915245"/>
            <a:ext cx="7021686" cy="1508105"/>
          </a:xfrm>
          <a:prstGeom prst="rect">
            <a:avLst/>
          </a:prstGeom>
        </p:spPr>
        <p:txBody>
          <a:bodyPr wrap="square">
            <a:spAutoFit/>
          </a:bodyPr>
          <a:lstStyle/>
          <a:p>
            <a:r>
              <a:rPr lang="en-US" dirty="0"/>
              <a:t>CASE STUDIES IN ITALY</a:t>
            </a:r>
          </a:p>
          <a:p>
            <a:r>
              <a:rPr lang="en-US" dirty="0"/>
              <a:t>The procedure was developed at local scale in Italy and four burned areas were chosen from the archive of fire events of year 2017 made available by the Carabinieri </a:t>
            </a:r>
            <a:r>
              <a:rPr lang="en-US" dirty="0" err="1"/>
              <a:t>Forestali</a:t>
            </a:r>
            <a:r>
              <a:rPr lang="en-US" dirty="0"/>
              <a:t> </a:t>
            </a:r>
          </a:p>
          <a:p>
            <a:r>
              <a:rPr lang="en-US" sz="1000" dirty="0"/>
              <a:t>(CUFAA, https://www.carabinieri.it/arma/oggi/organizzazione/organizzazione-per-la-tutela-forestale-ambientale-e-agroalimentare)</a:t>
            </a:r>
            <a:endParaRPr lang="it-IT" sz="1000" dirty="0"/>
          </a:p>
        </p:txBody>
      </p:sp>
      <p:sp>
        <p:nvSpPr>
          <p:cNvPr id="8" name="Rettangolo 7"/>
          <p:cNvSpPr/>
          <p:nvPr/>
        </p:nvSpPr>
        <p:spPr>
          <a:xfrm>
            <a:off x="320504" y="2395211"/>
            <a:ext cx="7021686" cy="646331"/>
          </a:xfrm>
          <a:prstGeom prst="rect">
            <a:avLst/>
          </a:prstGeom>
        </p:spPr>
        <p:txBody>
          <a:bodyPr wrap="square">
            <a:spAutoFit/>
          </a:bodyPr>
          <a:lstStyle/>
          <a:p>
            <a:r>
              <a:rPr lang="en-US" dirty="0"/>
              <a:t>The study areas differ in </a:t>
            </a:r>
            <a:r>
              <a:rPr lang="en-US" i="1" dirty="0"/>
              <a:t>environmental conditions </a:t>
            </a:r>
            <a:r>
              <a:rPr lang="en-US" dirty="0"/>
              <a:t>(climate, </a:t>
            </a:r>
            <a:r>
              <a:rPr lang="en-US" dirty="0" err="1"/>
              <a:t>lithology</a:t>
            </a:r>
            <a:r>
              <a:rPr lang="en-US" dirty="0"/>
              <a:t>, geomorphology, vegetation), </a:t>
            </a:r>
            <a:r>
              <a:rPr lang="en-US" i="1" dirty="0"/>
              <a:t>land use </a:t>
            </a:r>
            <a:r>
              <a:rPr lang="en-US" dirty="0"/>
              <a:t>and </a:t>
            </a:r>
            <a:r>
              <a:rPr lang="en-US" i="1" dirty="0"/>
              <a:t>fire season</a:t>
            </a:r>
            <a:endParaRPr lang="it-IT" i="1" dirty="0"/>
          </a:p>
        </p:txBody>
      </p:sp>
      <p:graphicFrame>
        <p:nvGraphicFramePr>
          <p:cNvPr id="10" name="Tabella 9"/>
          <p:cNvGraphicFramePr>
            <a:graphicFrameLocks noGrp="1"/>
          </p:cNvGraphicFramePr>
          <p:nvPr/>
        </p:nvGraphicFramePr>
        <p:xfrm>
          <a:off x="1629999" y="4254499"/>
          <a:ext cx="4663440" cy="1651000"/>
        </p:xfrm>
        <a:graphic>
          <a:graphicData uri="http://schemas.openxmlformats.org/drawingml/2006/table">
            <a:tbl>
              <a:tblPr/>
              <a:tblGrid>
                <a:gridCol w="1329055">
                  <a:extLst>
                    <a:ext uri="{9D8B030D-6E8A-4147-A177-3AD203B41FA5}">
                      <a16:colId xmlns:a16="http://schemas.microsoft.com/office/drawing/2014/main" xmlns="" val="20000"/>
                    </a:ext>
                  </a:extLst>
                </a:gridCol>
                <a:gridCol w="821690">
                  <a:extLst>
                    <a:ext uri="{9D8B030D-6E8A-4147-A177-3AD203B41FA5}">
                      <a16:colId xmlns:a16="http://schemas.microsoft.com/office/drawing/2014/main" xmlns="" val="20001"/>
                    </a:ext>
                  </a:extLst>
                </a:gridCol>
                <a:gridCol w="837565">
                  <a:extLst>
                    <a:ext uri="{9D8B030D-6E8A-4147-A177-3AD203B41FA5}">
                      <a16:colId xmlns:a16="http://schemas.microsoft.com/office/drawing/2014/main" xmlns="" val="20002"/>
                    </a:ext>
                  </a:extLst>
                </a:gridCol>
                <a:gridCol w="837565">
                  <a:extLst>
                    <a:ext uri="{9D8B030D-6E8A-4147-A177-3AD203B41FA5}">
                      <a16:colId xmlns:a16="http://schemas.microsoft.com/office/drawing/2014/main" xmlns="" val="20003"/>
                    </a:ext>
                  </a:extLst>
                </a:gridCol>
                <a:gridCol w="837565">
                  <a:extLst>
                    <a:ext uri="{9D8B030D-6E8A-4147-A177-3AD203B41FA5}">
                      <a16:colId xmlns:a16="http://schemas.microsoft.com/office/drawing/2014/main" xmlns="" val="20004"/>
                    </a:ext>
                  </a:extLst>
                </a:gridCol>
              </a:tblGrid>
              <a:tr h="0">
                <a:tc>
                  <a:txBody>
                    <a:bodyPr/>
                    <a:lstStyle/>
                    <a:p>
                      <a:pPr algn="ctr">
                        <a:lnSpc>
                          <a:spcPts val="1300"/>
                        </a:lnSpc>
                        <a:spcAft>
                          <a:spcPts val="0"/>
                        </a:spcAft>
                      </a:pPr>
                      <a:r>
                        <a:rPr lang="en-US" sz="1000" b="1" dirty="0">
                          <a:solidFill>
                            <a:srgbClr val="000000"/>
                          </a:solidFill>
                          <a:latin typeface="Palatino Linotype"/>
                          <a:ea typeface="Times New Roman"/>
                          <a:cs typeface="Times New Roman"/>
                        </a:rPr>
                        <a:t>Study area</a:t>
                      </a:r>
                      <a:endParaRPr lang="it-IT" sz="1000" dirty="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b="1">
                          <a:solidFill>
                            <a:srgbClr val="000000"/>
                          </a:solidFill>
                          <a:latin typeface="Palatino Linotype"/>
                          <a:ea typeface="Times New Roman"/>
                          <a:cs typeface="Times New Roman"/>
                        </a:rPr>
                        <a:t>Tile name</a:t>
                      </a:r>
                      <a:endParaRPr lang="it-IT" sz="100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b="1">
                          <a:solidFill>
                            <a:srgbClr val="000000"/>
                          </a:solidFill>
                          <a:latin typeface="Palatino Linotype"/>
                          <a:ea typeface="Times New Roman"/>
                          <a:cs typeface="Times New Roman"/>
                        </a:rPr>
                        <a:t>Acquisition date</a:t>
                      </a:r>
                      <a:endParaRPr lang="it-IT" sz="100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b="1" dirty="0">
                          <a:solidFill>
                            <a:srgbClr val="000000"/>
                          </a:solidFill>
                          <a:latin typeface="Palatino Linotype"/>
                          <a:ea typeface="Times New Roman"/>
                          <a:cs typeface="Times New Roman"/>
                        </a:rPr>
                        <a:t>Acquisition time</a:t>
                      </a:r>
                      <a:endParaRPr lang="it-IT" sz="1000" dirty="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b="1">
                          <a:solidFill>
                            <a:srgbClr val="000000"/>
                          </a:solidFill>
                          <a:latin typeface="Palatino Linotype"/>
                          <a:ea typeface="Times New Roman"/>
                          <a:cs typeface="Times New Roman"/>
                        </a:rPr>
                        <a:t>Satellite</a:t>
                      </a:r>
                      <a:endParaRPr lang="it-IT" sz="100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rowSpan="2">
                  <a:txBody>
                    <a:bodyPr/>
                    <a:lstStyle/>
                    <a:p>
                      <a:pPr algn="ctr">
                        <a:lnSpc>
                          <a:spcPts val="1300"/>
                        </a:lnSpc>
                        <a:spcAft>
                          <a:spcPts val="0"/>
                        </a:spcAft>
                      </a:pPr>
                      <a:r>
                        <a:rPr lang="en-US" sz="1000">
                          <a:solidFill>
                            <a:srgbClr val="000000"/>
                          </a:solidFill>
                          <a:latin typeface="Palatino Linotype"/>
                          <a:ea typeface="Times New Roman"/>
                          <a:cs typeface="Times New Roman"/>
                        </a:rPr>
                        <a:t>Bussoleno</a:t>
                      </a:r>
                      <a:endParaRPr lang="it-IT" sz="1000">
                        <a:solidFill>
                          <a:srgbClr val="000000"/>
                        </a:solidFill>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T32TLR</a:t>
                      </a:r>
                      <a:endParaRPr lang="it-IT" sz="1000">
                        <a:solidFill>
                          <a:srgbClr val="000000"/>
                        </a:solidFill>
                        <a:latin typeface="Palatino Linotype"/>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2017-10-17</a:t>
                      </a:r>
                      <a:endParaRPr lang="it-IT" sz="1000">
                        <a:solidFill>
                          <a:srgbClr val="000000"/>
                        </a:solidFill>
                        <a:latin typeface="Palatino Linotype"/>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10:30:24</a:t>
                      </a:r>
                      <a:endParaRPr lang="it-IT" sz="1000">
                        <a:solidFill>
                          <a:srgbClr val="000000"/>
                        </a:solidFill>
                        <a:latin typeface="Palatino Linotype"/>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S2A</a:t>
                      </a:r>
                      <a:endParaRPr lang="it-IT" sz="1000">
                        <a:solidFill>
                          <a:srgbClr val="000000"/>
                        </a:solidFill>
                        <a:latin typeface="Palatino Linotype"/>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0">
                <a:tc vMerge="1">
                  <a:txBody>
                    <a:bodyPr/>
                    <a:lstStyle/>
                    <a:p>
                      <a:endParaRPr lang="it-IT"/>
                    </a:p>
                  </a:txBody>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T32TLR</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2017-11-21</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10:33:23</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S2B</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2"/>
                  </a:ext>
                </a:extLst>
              </a:tr>
              <a:tr h="0">
                <a:tc rowSpan="2">
                  <a:txBody>
                    <a:bodyPr/>
                    <a:lstStyle/>
                    <a:p>
                      <a:pPr algn="ctr">
                        <a:lnSpc>
                          <a:spcPts val="1300"/>
                        </a:lnSpc>
                        <a:spcAft>
                          <a:spcPts val="0"/>
                        </a:spcAft>
                      </a:pPr>
                      <a:r>
                        <a:rPr lang="en-US" sz="1000">
                          <a:solidFill>
                            <a:srgbClr val="000000"/>
                          </a:solidFill>
                          <a:latin typeface="Palatino Linotype"/>
                          <a:ea typeface="Times New Roman"/>
                          <a:cs typeface="Times New Roman"/>
                        </a:rPr>
                        <a:t>Trivero</a:t>
                      </a:r>
                      <a:endParaRPr lang="it-IT" sz="1000">
                        <a:solidFill>
                          <a:srgbClr val="000000"/>
                        </a:solidFill>
                        <a:latin typeface="Palatino Linotype"/>
                        <a:ea typeface="Times New Roman"/>
                        <a:cs typeface="Times New Roman"/>
                      </a:endParaRPr>
                    </a:p>
                  </a:txBody>
                  <a:tcPr marL="68580" marR="68580" marT="0" marB="0" anchor="ctr">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T32TMR</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2015-11-24</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10:23:39</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S2A</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3"/>
                  </a:ext>
                </a:extLst>
              </a:tr>
              <a:tr h="0">
                <a:tc vMerge="1">
                  <a:txBody>
                    <a:bodyPr/>
                    <a:lstStyle/>
                    <a:p>
                      <a:endParaRPr lang="it-IT"/>
                    </a:p>
                  </a:txBody>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T32TMR</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2015-12-17</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10:39:53</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S2A</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4"/>
                  </a:ext>
                </a:extLst>
              </a:tr>
              <a:tr h="0">
                <a:tc rowSpan="2">
                  <a:txBody>
                    <a:bodyPr/>
                    <a:lstStyle/>
                    <a:p>
                      <a:pPr algn="ctr">
                        <a:lnSpc>
                          <a:spcPts val="1300"/>
                        </a:lnSpc>
                        <a:spcAft>
                          <a:spcPts val="0"/>
                        </a:spcAft>
                      </a:pPr>
                      <a:r>
                        <a:rPr lang="en-US" sz="1000">
                          <a:solidFill>
                            <a:srgbClr val="000000"/>
                          </a:solidFill>
                          <a:latin typeface="Palatino Linotype"/>
                          <a:ea typeface="Times New Roman"/>
                          <a:cs typeface="Times New Roman"/>
                        </a:rPr>
                        <a:t>Roccagorga</a:t>
                      </a:r>
                      <a:endParaRPr lang="it-IT" sz="1000">
                        <a:solidFill>
                          <a:srgbClr val="000000"/>
                        </a:solidFill>
                        <a:latin typeface="Palatino Linotype"/>
                        <a:ea typeface="Times New Roman"/>
                        <a:cs typeface="Times New Roman"/>
                      </a:endParaRPr>
                    </a:p>
                  </a:txBody>
                  <a:tcPr marL="68580" marR="68580" marT="0" marB="0" anchor="ctr">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T33TUG</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2017-07-20</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10:00:27</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S2A</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5"/>
                  </a:ext>
                </a:extLst>
              </a:tr>
              <a:tr h="0">
                <a:tc vMerge="1">
                  <a:txBody>
                    <a:bodyPr/>
                    <a:lstStyle/>
                    <a:p>
                      <a:endParaRPr lang="it-IT"/>
                    </a:p>
                  </a:txBody>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T33TUG</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2017-07-30</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10:05:35</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S2A</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6"/>
                  </a:ext>
                </a:extLst>
              </a:tr>
              <a:tr h="0">
                <a:tc rowSpan="2">
                  <a:txBody>
                    <a:bodyPr/>
                    <a:lstStyle/>
                    <a:p>
                      <a:pPr algn="ctr">
                        <a:lnSpc>
                          <a:spcPts val="1300"/>
                        </a:lnSpc>
                        <a:spcAft>
                          <a:spcPts val="0"/>
                        </a:spcAft>
                      </a:pPr>
                      <a:r>
                        <a:rPr lang="en-US" sz="1000" dirty="0" err="1">
                          <a:solidFill>
                            <a:srgbClr val="000000"/>
                          </a:solidFill>
                          <a:latin typeface="Palatino Linotype"/>
                          <a:ea typeface="Times New Roman"/>
                          <a:cs typeface="Times New Roman"/>
                        </a:rPr>
                        <a:t>Gravina</a:t>
                      </a:r>
                      <a:r>
                        <a:rPr lang="en-US" sz="1000" dirty="0">
                          <a:solidFill>
                            <a:srgbClr val="000000"/>
                          </a:solidFill>
                          <a:latin typeface="Palatino Linotype"/>
                          <a:ea typeface="Times New Roman"/>
                          <a:cs typeface="Times New Roman"/>
                        </a:rPr>
                        <a:t> in Puglia</a:t>
                      </a:r>
                      <a:endParaRPr lang="it-IT" sz="1000" dirty="0">
                        <a:solidFill>
                          <a:srgbClr val="000000"/>
                        </a:solidFill>
                        <a:latin typeface="Palatino Linotype"/>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T33TXF</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2017-08-11</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09:55:12</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S2B</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7"/>
                  </a:ext>
                </a:extLst>
              </a:tr>
              <a:tr h="0">
                <a:tc vMerge="1">
                  <a:txBody>
                    <a:bodyPr/>
                    <a:lstStyle/>
                    <a:p>
                      <a:endParaRPr lang="it-IT"/>
                    </a:p>
                  </a:txBody>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T33TXF</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2017-08-18</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a:solidFill>
                            <a:srgbClr val="000000"/>
                          </a:solidFill>
                          <a:latin typeface="Palatino Linotype"/>
                          <a:ea typeface="Times New Roman"/>
                          <a:cs typeface="Times New Roman"/>
                        </a:rPr>
                        <a:t>09:40:28</a:t>
                      </a:r>
                      <a:endParaRPr lang="it-IT" sz="1000">
                        <a:solidFill>
                          <a:srgbClr val="000000"/>
                        </a:solidFill>
                        <a:latin typeface="Palatino Linotype"/>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latin typeface="Palatino Linotype"/>
                          <a:ea typeface="Times New Roman"/>
                          <a:cs typeface="Times New Roman"/>
                        </a:rPr>
                        <a:t>S2B</a:t>
                      </a:r>
                      <a:endParaRPr lang="it-IT" sz="1000" dirty="0">
                        <a:solidFill>
                          <a:srgbClr val="000000"/>
                        </a:solidFill>
                        <a:latin typeface="Palatino Linotype"/>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1" name="Rettangolo 10"/>
          <p:cNvSpPr/>
          <p:nvPr/>
        </p:nvSpPr>
        <p:spPr>
          <a:xfrm>
            <a:off x="2028712" y="3783218"/>
            <a:ext cx="3776996" cy="307777"/>
          </a:xfrm>
          <a:prstGeom prst="rect">
            <a:avLst/>
          </a:prstGeom>
        </p:spPr>
        <p:txBody>
          <a:bodyPr wrap="none">
            <a:spAutoFit/>
          </a:bodyPr>
          <a:lstStyle/>
          <a:p>
            <a:pPr algn="ctr"/>
            <a:r>
              <a:rPr lang="en-US" sz="1400" dirty="0"/>
              <a:t>Pre- and post-fire tiles, acquisition date and time</a:t>
            </a:r>
            <a:endParaRPr lang="it-IT" sz="1400" dirty="0"/>
          </a:p>
        </p:txBody>
      </p:sp>
      <p:sp>
        <p:nvSpPr>
          <p:cNvPr id="12" name="Rettangolo 11"/>
          <p:cNvSpPr/>
          <p:nvPr/>
        </p:nvSpPr>
        <p:spPr>
          <a:xfrm>
            <a:off x="345734" y="3150220"/>
            <a:ext cx="6996456" cy="646331"/>
          </a:xfrm>
          <a:prstGeom prst="rect">
            <a:avLst/>
          </a:prstGeom>
        </p:spPr>
        <p:txBody>
          <a:bodyPr wrap="square">
            <a:spAutoFit/>
          </a:bodyPr>
          <a:lstStyle/>
          <a:p>
            <a:r>
              <a:rPr lang="en-US" dirty="0"/>
              <a:t>Analysis of pre-fire and post-fire Copernicus Sentinel-2 L2A satellite acquisitions</a:t>
            </a:r>
          </a:p>
        </p:txBody>
      </p:sp>
      <p:sp>
        <p:nvSpPr>
          <p:cNvPr id="13" name="CasellaDiTesto 12"/>
          <p:cNvSpPr txBox="1"/>
          <p:nvPr/>
        </p:nvSpPr>
        <p:spPr>
          <a:xfrm>
            <a:off x="10813409" y="222264"/>
            <a:ext cx="1182848" cy="584775"/>
          </a:xfrm>
          <a:prstGeom prst="rect">
            <a:avLst/>
          </a:prstGeom>
          <a:noFill/>
        </p:spPr>
        <p:txBody>
          <a:bodyPr wrap="square" rtlCol="0">
            <a:spAutoFit/>
          </a:bodyPr>
          <a:lstStyle/>
          <a:p>
            <a:r>
              <a:rPr lang="it-IT" sz="3200" b="1" cap="all" dirty="0">
                <a:solidFill>
                  <a:srgbClr val="822642"/>
                </a:solidFill>
                <a:latin typeface="+mj-lt"/>
                <a:ea typeface="+mj-ea"/>
                <a:cs typeface="+mj-cs"/>
              </a:rPr>
              <a:t>1/4</a:t>
            </a:r>
          </a:p>
        </p:txBody>
      </p:sp>
      <p:pic>
        <p:nvPicPr>
          <p:cNvPr id="14" name="Immagine 13">
            <a:extLst>
              <a:ext uri="{FF2B5EF4-FFF2-40B4-BE49-F238E27FC236}">
                <a16:creationId xmlns:a16="http://schemas.microsoft.com/office/drawing/2014/main" xmlns="" id="{E1F15983-2C54-462F-8E01-1BC0C244C7E3}"/>
              </a:ext>
            </a:extLst>
          </p:cNvPr>
          <p:cNvPicPr>
            <a:picLocks noChangeAspect="1"/>
          </p:cNvPicPr>
          <p:nvPr/>
        </p:nvPicPr>
        <p:blipFill rotWithShape="1">
          <a:blip r:embed="rId5"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10;&#10;Descrizione generata automaticamente"/>
          <p:cNvPicPr/>
          <p:nvPr/>
        </p:nvPicPr>
        <p:blipFill rotWithShape="1">
          <a:blip r:embed="rId2" cstate="hqprint">
            <a:extLst>
              <a:ext uri="{28A0092B-C50C-407E-A947-70E740481C1C}">
                <a14:useLocalDpi xmlns:a14="http://schemas.microsoft.com/office/drawing/2010/main" xmlns=""/>
              </a:ext>
            </a:extLst>
          </a:blip>
          <a:srcRect/>
          <a:stretch/>
        </p:blipFill>
        <p:spPr>
          <a:xfrm>
            <a:off x="338355" y="1929574"/>
            <a:ext cx="5210505" cy="3952898"/>
          </a:xfrm>
          <a:prstGeom prst="rect">
            <a:avLst/>
          </a:prstGeom>
        </p:spPr>
      </p:pic>
      <p:sp>
        <p:nvSpPr>
          <p:cNvPr id="5" name="Rettangolo 4"/>
          <p:cNvSpPr/>
          <p:nvPr/>
        </p:nvSpPr>
        <p:spPr>
          <a:xfrm>
            <a:off x="338355" y="915246"/>
            <a:ext cx="11540456" cy="923330"/>
          </a:xfrm>
          <a:prstGeom prst="rect">
            <a:avLst/>
          </a:prstGeom>
        </p:spPr>
        <p:txBody>
          <a:bodyPr wrap="square">
            <a:spAutoFit/>
          </a:bodyPr>
          <a:lstStyle/>
          <a:p>
            <a:r>
              <a:rPr lang="en-US" dirty="0"/>
              <a:t>Maps of pre-fire and post-fire Sentinel-2 MSI images displayed in false color (R: BOA reflectance at 1610 nm; G: BOA reflectance at 864 nm; B: BOA reflectance at 665 nm). Solid line represents the polygon contour of burned area reference map. Grey color represents areas affected by topographic shadow</a:t>
            </a:r>
            <a:endParaRPr lang="it-IT" dirty="0"/>
          </a:p>
        </p:txBody>
      </p:sp>
      <p:sp>
        <p:nvSpPr>
          <p:cNvPr id="6" name="Titolo 1"/>
          <p:cNvSpPr txBox="1">
            <a:spLocks/>
          </p:cNvSpPr>
          <p:nvPr/>
        </p:nvSpPr>
        <p:spPr>
          <a:xfrm>
            <a:off x="834890" y="108063"/>
            <a:ext cx="10515600" cy="807183"/>
          </a:xfrm>
          <a:prstGeom prst="rect">
            <a:avLst/>
          </a:prstGeom>
        </p:spPr>
        <p:txBody>
          <a:bodyPr vert="horz" wrap="none" lIns="91440" tIns="45720" rIns="91440" bIns="45720" rtlCol="0" anchor="ctr">
            <a:noAutofit/>
          </a:bodyPr>
          <a:lstStyle/>
          <a:p>
            <a:pPr lvl="0" algn="ctr">
              <a:lnSpc>
                <a:spcPct val="90000"/>
              </a:lnSpc>
              <a:spcBef>
                <a:spcPct val="0"/>
              </a:spcBef>
            </a:pPr>
            <a:r>
              <a:rPr lang="en-US" sz="3200" b="1" cap="all" dirty="0">
                <a:solidFill>
                  <a:srgbClr val="822642"/>
                </a:solidFill>
                <a:latin typeface="+mj-lt"/>
                <a:ea typeface="+mj-ea"/>
                <a:cs typeface="+mj-cs"/>
              </a:rPr>
              <a:t>Earth Observation DATA – SENTINEL-2</a:t>
            </a:r>
            <a:endParaRPr kumimoji="0" lang="en-GB" sz="3000" b="1" i="0" u="none" strike="noStrike" kern="1200" cap="all" spc="0" normalizeH="0" baseline="0" noProof="0" dirty="0">
              <a:ln>
                <a:noFill/>
              </a:ln>
              <a:solidFill>
                <a:srgbClr val="822642"/>
              </a:solidFill>
              <a:effectLst/>
              <a:uLnTx/>
              <a:uFillTx/>
              <a:latin typeface="+mj-lt"/>
              <a:ea typeface="+mj-ea"/>
              <a:cs typeface="+mj-cs"/>
            </a:endParaRPr>
          </a:p>
        </p:txBody>
      </p:sp>
      <p:sp>
        <p:nvSpPr>
          <p:cNvPr id="8" name="CasellaDiTesto 7"/>
          <p:cNvSpPr txBox="1"/>
          <p:nvPr/>
        </p:nvSpPr>
        <p:spPr>
          <a:xfrm>
            <a:off x="10813409" y="222264"/>
            <a:ext cx="1182848" cy="584775"/>
          </a:xfrm>
          <a:prstGeom prst="rect">
            <a:avLst/>
          </a:prstGeom>
          <a:noFill/>
        </p:spPr>
        <p:txBody>
          <a:bodyPr wrap="square" rtlCol="0">
            <a:spAutoFit/>
          </a:bodyPr>
          <a:lstStyle/>
          <a:p>
            <a:r>
              <a:rPr lang="it-IT" sz="3200" b="1" cap="all" dirty="0">
                <a:solidFill>
                  <a:srgbClr val="822642"/>
                </a:solidFill>
                <a:latin typeface="+mj-lt"/>
                <a:ea typeface="+mj-ea"/>
                <a:cs typeface="+mj-cs"/>
              </a:rPr>
              <a:t>2/4</a:t>
            </a:r>
          </a:p>
        </p:txBody>
      </p:sp>
      <p:pic>
        <p:nvPicPr>
          <p:cNvPr id="9" name="Immagine 8">
            <a:extLst>
              <a:ext uri="{FF2B5EF4-FFF2-40B4-BE49-F238E27FC236}">
                <a16:creationId xmlns:a16="http://schemas.microsoft.com/office/drawing/2014/main" xmlns="" id="{E1F15983-2C54-462F-8E01-1BC0C244C7E3}"/>
              </a:ext>
            </a:extLst>
          </p:cNvPr>
          <p:cNvPicPr>
            <a:picLocks noChangeAspect="1"/>
          </p:cNvPicPr>
          <p:nvPr/>
        </p:nvPicPr>
        <p:blipFill rotWithShape="1">
          <a:blip r:embed="rId3"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grpSp>
        <p:nvGrpSpPr>
          <p:cNvPr id="2" name="Gruppo 1">
            <a:extLst>
              <a:ext uri="{FF2B5EF4-FFF2-40B4-BE49-F238E27FC236}">
                <a16:creationId xmlns:a16="http://schemas.microsoft.com/office/drawing/2014/main" xmlns="" id="{61D23AB8-5027-484F-9D95-1610AD4A6515}"/>
              </a:ext>
            </a:extLst>
          </p:cNvPr>
          <p:cNvGrpSpPr/>
          <p:nvPr/>
        </p:nvGrpSpPr>
        <p:grpSpPr>
          <a:xfrm>
            <a:off x="6516682" y="1929574"/>
            <a:ext cx="5238976" cy="3949680"/>
            <a:chOff x="6565291" y="1929574"/>
            <a:chExt cx="5238976" cy="3949680"/>
          </a:xfrm>
        </p:grpSpPr>
        <p:pic>
          <p:nvPicPr>
            <p:cNvPr id="10" name="Immagine 9" descr="Immagine che contiene testo&#10;&#10;Descrizione generata automaticamente">
              <a:extLst>
                <a:ext uri="{FF2B5EF4-FFF2-40B4-BE49-F238E27FC236}">
                  <a16:creationId xmlns:a16="http://schemas.microsoft.com/office/drawing/2014/main" xmlns="" id="{5DA9508B-A162-4714-B959-06C3D32E2F78}"/>
                </a:ext>
              </a:extLst>
            </p:cNvPr>
            <p:cNvPicPr/>
            <p:nvPr/>
          </p:nvPicPr>
          <p:blipFill rotWithShape="1">
            <a:blip r:embed="rId4" cstate="hqprint">
              <a:extLst>
                <a:ext uri="{28A0092B-C50C-407E-A947-70E740481C1C}">
                  <a14:useLocalDpi xmlns:a14="http://schemas.microsoft.com/office/drawing/2010/main" xmlns=""/>
                </a:ext>
              </a:extLst>
            </a:blip>
            <a:srcRect/>
            <a:stretch/>
          </p:blipFill>
          <p:spPr>
            <a:xfrm>
              <a:off x="6613900" y="2251190"/>
              <a:ext cx="5190367" cy="3628064"/>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xmlns="" id="{0DFEE15B-2922-4387-9888-684DEF226B29}"/>
                </a:ext>
              </a:extLst>
            </p:cNvPr>
            <p:cNvPicPr/>
            <p:nvPr/>
          </p:nvPicPr>
          <p:blipFill rotWithShape="1">
            <a:blip r:embed="rId5" cstate="hqprint">
              <a:extLst>
                <a:ext uri="{28A0092B-C50C-407E-A947-70E740481C1C}">
                  <a14:useLocalDpi xmlns:a14="http://schemas.microsoft.com/office/drawing/2010/main" xmlns=""/>
                </a:ext>
              </a:extLst>
            </a:blip>
            <a:srcRect/>
            <a:stretch/>
          </p:blipFill>
          <p:spPr>
            <a:xfrm>
              <a:off x="6565291" y="1929574"/>
              <a:ext cx="5190367" cy="342037"/>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4890" y="108063"/>
            <a:ext cx="10515600" cy="807183"/>
          </a:xfrm>
        </p:spPr>
        <p:txBody>
          <a:bodyPr/>
          <a:lstStyle/>
          <a:p>
            <a:r>
              <a:rPr lang="en-US" sz="3200" dirty="0"/>
              <a:t>procedure for burned area mapping</a:t>
            </a:r>
            <a:endParaRPr lang="en-GB" dirty="0"/>
          </a:p>
        </p:txBody>
      </p:sp>
      <p:pic>
        <p:nvPicPr>
          <p:cNvPr id="15" name="Immagine 14" descr="ASI_logopng.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964019" y="6241432"/>
            <a:ext cx="664271" cy="414000"/>
          </a:xfrm>
          <a:prstGeom prst="rect">
            <a:avLst/>
          </a:prstGeom>
        </p:spPr>
      </p:pic>
      <p:sp>
        <p:nvSpPr>
          <p:cNvPr id="16" name="CasellaDiTesto 15"/>
          <p:cNvSpPr txBox="1"/>
          <p:nvPr/>
        </p:nvSpPr>
        <p:spPr>
          <a:xfrm>
            <a:off x="10813409" y="222264"/>
            <a:ext cx="1182848" cy="584775"/>
          </a:xfrm>
          <a:prstGeom prst="rect">
            <a:avLst/>
          </a:prstGeom>
          <a:noFill/>
        </p:spPr>
        <p:txBody>
          <a:bodyPr wrap="square" rtlCol="0">
            <a:spAutoFit/>
          </a:bodyPr>
          <a:lstStyle/>
          <a:p>
            <a:r>
              <a:rPr lang="it-IT" sz="3200" b="1" cap="all" dirty="0">
                <a:solidFill>
                  <a:srgbClr val="822642"/>
                </a:solidFill>
                <a:latin typeface="+mj-lt"/>
                <a:ea typeface="+mj-ea"/>
                <a:cs typeface="+mj-cs"/>
              </a:rPr>
              <a:t>3/4</a:t>
            </a:r>
          </a:p>
        </p:txBody>
      </p:sp>
      <p:sp>
        <p:nvSpPr>
          <p:cNvPr id="17" name="Rettangolo 16"/>
          <p:cNvSpPr/>
          <p:nvPr/>
        </p:nvSpPr>
        <p:spPr>
          <a:xfrm>
            <a:off x="989902" y="956345"/>
            <a:ext cx="10192623" cy="369332"/>
          </a:xfrm>
          <a:prstGeom prst="rect">
            <a:avLst/>
          </a:prstGeom>
        </p:spPr>
        <p:txBody>
          <a:bodyPr wrap="square">
            <a:spAutoFit/>
          </a:bodyPr>
          <a:lstStyle/>
          <a:p>
            <a:pPr algn="ctr"/>
            <a:r>
              <a:rPr lang="en-US" dirty="0"/>
              <a:t>Spectral indices adopted, equations with Sentinel-2 MSI bands and bibliographic references</a:t>
            </a:r>
            <a:endParaRPr lang="it-IT" dirty="0"/>
          </a:p>
        </p:txBody>
      </p:sp>
      <p:pic>
        <p:nvPicPr>
          <p:cNvPr id="13" name="Immagine 12">
            <a:extLst>
              <a:ext uri="{FF2B5EF4-FFF2-40B4-BE49-F238E27FC236}">
                <a16:creationId xmlns:a16="http://schemas.microsoft.com/office/drawing/2014/main" xmlns="" id="{E1F15983-2C54-462F-8E01-1BC0C244C7E3}"/>
              </a:ext>
            </a:extLst>
          </p:cNvPr>
          <p:cNvPicPr>
            <a:picLocks noChangeAspect="1"/>
          </p:cNvPicPr>
          <p:nvPr/>
        </p:nvPicPr>
        <p:blipFill rotWithShape="1">
          <a:blip r:embed="rId3"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pic>
        <p:nvPicPr>
          <p:cNvPr id="6150" name="Picture 6"/>
          <p:cNvPicPr>
            <a:picLocks noChangeAspect="1" noChangeArrowheads="1"/>
          </p:cNvPicPr>
          <p:nvPr/>
        </p:nvPicPr>
        <p:blipFill>
          <a:blip r:embed="rId4" cstate="hqprint">
            <a:extLst>
              <a:ext uri="{28A0092B-C50C-407E-A947-70E740481C1C}">
                <a14:useLocalDpi xmlns:a14="http://schemas.microsoft.com/office/drawing/2010/main" xmlns=""/>
              </a:ext>
            </a:extLst>
          </a:blip>
          <a:srcRect/>
          <a:stretch>
            <a:fillRect/>
          </a:stretch>
        </p:blipFill>
        <p:spPr bwMode="auto">
          <a:xfrm>
            <a:off x="834890" y="1530333"/>
            <a:ext cx="6194701" cy="4433796"/>
          </a:xfrm>
          <a:prstGeom prst="rect">
            <a:avLst/>
          </a:prstGeom>
          <a:noFill/>
          <a:ln w="9525">
            <a:noFill/>
            <a:miter lim="800000"/>
            <a:headEnd/>
            <a:tailEnd/>
          </a:ln>
          <a:effectLst/>
        </p:spPr>
      </p:pic>
      <p:pic>
        <p:nvPicPr>
          <p:cNvPr id="21" name="Immagine 20" descr="Smiraglia.jpg"/>
          <p:cNvPicPr>
            <a:picLocks noChangeAspect="1"/>
          </p:cNvPicPr>
          <p:nvPr/>
        </p:nvPicPr>
        <p:blipFill>
          <a:blip r:embed="rId5"/>
          <a:stretch>
            <a:fillRect/>
          </a:stretch>
        </p:blipFill>
        <p:spPr>
          <a:xfrm>
            <a:off x="7581788" y="1693238"/>
            <a:ext cx="4111123" cy="1566468"/>
          </a:xfrm>
          <a:prstGeom prst="rect">
            <a:avLst/>
          </a:prstGeom>
        </p:spPr>
      </p:pic>
      <p:sp>
        <p:nvSpPr>
          <p:cNvPr id="3" name="CasellaDiTesto 2">
            <a:extLst>
              <a:ext uri="{FF2B5EF4-FFF2-40B4-BE49-F238E27FC236}">
                <a16:creationId xmlns:a16="http://schemas.microsoft.com/office/drawing/2014/main" xmlns="" id="{4C410284-E89D-4241-A05F-62DAB8535962}"/>
              </a:ext>
            </a:extLst>
          </p:cNvPr>
          <p:cNvSpPr txBox="1"/>
          <p:nvPr/>
        </p:nvSpPr>
        <p:spPr>
          <a:xfrm>
            <a:off x="7374031" y="3789150"/>
            <a:ext cx="4111123" cy="1015663"/>
          </a:xfrm>
          <a:prstGeom prst="rect">
            <a:avLst/>
          </a:prstGeom>
          <a:noFill/>
        </p:spPr>
        <p:txBody>
          <a:bodyPr wrap="square" rtlCol="0">
            <a:spAutoFit/>
          </a:bodyPr>
          <a:lstStyle/>
          <a:p>
            <a:r>
              <a:rPr lang="it-IT" sz="2000" b="1" dirty="0">
                <a:solidFill>
                  <a:srgbClr val="C00000"/>
                </a:solidFill>
              </a:rPr>
              <a:t>Use of </a:t>
            </a:r>
            <a:r>
              <a:rPr lang="it-IT" sz="2000" b="1" dirty="0" err="1">
                <a:solidFill>
                  <a:srgbClr val="C00000"/>
                </a:solidFill>
              </a:rPr>
              <a:t>Difference</a:t>
            </a:r>
            <a:r>
              <a:rPr lang="it-IT" sz="2000" b="1" dirty="0">
                <a:solidFill>
                  <a:srgbClr val="C00000"/>
                </a:solidFill>
              </a:rPr>
              <a:t> </a:t>
            </a:r>
            <a:r>
              <a:rPr lang="it-IT" sz="2000" b="1" dirty="0" err="1">
                <a:solidFill>
                  <a:srgbClr val="C00000"/>
                </a:solidFill>
              </a:rPr>
              <a:t>spectral</a:t>
            </a:r>
            <a:r>
              <a:rPr lang="it-IT" sz="2000" b="1" dirty="0">
                <a:solidFill>
                  <a:srgbClr val="C00000"/>
                </a:solidFill>
              </a:rPr>
              <a:t> </a:t>
            </a:r>
            <a:r>
              <a:rPr lang="it-IT" sz="2000" b="1" dirty="0" err="1">
                <a:solidFill>
                  <a:srgbClr val="C00000"/>
                </a:solidFill>
              </a:rPr>
              <a:t>indices</a:t>
            </a:r>
            <a:r>
              <a:rPr lang="it-IT" sz="2000" b="1" dirty="0">
                <a:solidFill>
                  <a:srgbClr val="C00000"/>
                </a:solidFill>
              </a:rPr>
              <a:t>:</a:t>
            </a:r>
          </a:p>
          <a:p>
            <a:endParaRPr lang="it-IT" sz="2000" b="1" dirty="0">
              <a:solidFill>
                <a:srgbClr val="C00000"/>
              </a:solidFill>
            </a:endParaRPr>
          </a:p>
          <a:p>
            <a:r>
              <a:rPr lang="it-IT" sz="2000" b="1" dirty="0" err="1">
                <a:solidFill>
                  <a:srgbClr val="C00000"/>
                </a:solidFill>
              </a:rPr>
              <a:t>dNBR</a:t>
            </a:r>
            <a:r>
              <a:rPr lang="it-IT" sz="2000" b="1" dirty="0">
                <a:solidFill>
                  <a:srgbClr val="C00000"/>
                </a:solidFill>
              </a:rPr>
              <a:t> = NBR </a:t>
            </a:r>
            <a:r>
              <a:rPr lang="it-IT" sz="2000" b="1" baseline="-25000" dirty="0">
                <a:solidFill>
                  <a:srgbClr val="C00000"/>
                </a:solidFill>
              </a:rPr>
              <a:t>post-</a:t>
            </a:r>
            <a:r>
              <a:rPr lang="it-IT" sz="2000" b="1" baseline="-25000" dirty="0" err="1">
                <a:solidFill>
                  <a:srgbClr val="C00000"/>
                </a:solidFill>
              </a:rPr>
              <a:t>fire</a:t>
            </a:r>
            <a:r>
              <a:rPr lang="it-IT" sz="2000" b="1" dirty="0">
                <a:solidFill>
                  <a:srgbClr val="C00000"/>
                </a:solidFill>
              </a:rPr>
              <a:t> – NBR </a:t>
            </a:r>
            <a:r>
              <a:rPr lang="it-IT" sz="2000" b="1" baseline="-25000" dirty="0" err="1">
                <a:solidFill>
                  <a:srgbClr val="C00000"/>
                </a:solidFill>
              </a:rPr>
              <a:t>pre-fire</a:t>
            </a:r>
            <a:endParaRPr lang="it-IT" b="1" baseline="-25000"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4890" y="108063"/>
            <a:ext cx="10515600" cy="807183"/>
          </a:xfrm>
        </p:spPr>
        <p:txBody>
          <a:bodyPr/>
          <a:lstStyle/>
          <a:p>
            <a:r>
              <a:rPr lang="en-US" sz="3200" dirty="0"/>
              <a:t>CASE STUDY: </a:t>
            </a:r>
            <a:r>
              <a:rPr lang="en-US" sz="3200" dirty="0" err="1"/>
              <a:t>gravina</a:t>
            </a:r>
            <a:r>
              <a:rPr lang="en-US" sz="3200" dirty="0"/>
              <a:t> in Puglia (2017)</a:t>
            </a:r>
            <a:endParaRPr lang="en-GB" dirty="0"/>
          </a:p>
        </p:txBody>
      </p:sp>
      <p:pic>
        <p:nvPicPr>
          <p:cNvPr id="6" name="Picture 3"/>
          <p:cNvPicPr>
            <a:picLocks noChangeAspect="1"/>
          </p:cNvPicPr>
          <p:nvPr/>
        </p:nvPicPr>
        <p:blipFill>
          <a:blip r:embed="rId2"/>
          <a:stretch/>
        </p:blipFill>
        <p:spPr>
          <a:xfrm>
            <a:off x="4489861" y="982979"/>
            <a:ext cx="3100816" cy="1944000"/>
          </a:xfrm>
          <a:prstGeom prst="rect">
            <a:avLst/>
          </a:prstGeom>
          <a:ln w="9360">
            <a:noFill/>
          </a:ln>
        </p:spPr>
      </p:pic>
      <p:pic>
        <p:nvPicPr>
          <p:cNvPr id="8" name="Immagine 18"/>
          <p:cNvPicPr/>
          <p:nvPr/>
        </p:nvPicPr>
        <p:blipFill>
          <a:blip r:embed="rId3"/>
          <a:stretch/>
        </p:blipFill>
        <p:spPr>
          <a:xfrm>
            <a:off x="8467990" y="807039"/>
            <a:ext cx="3170958" cy="3646299"/>
          </a:xfrm>
          <a:prstGeom prst="rect">
            <a:avLst/>
          </a:prstGeom>
          <a:ln>
            <a:noFill/>
          </a:ln>
        </p:spPr>
      </p:pic>
      <p:sp>
        <p:nvSpPr>
          <p:cNvPr id="14" name="Rettangolo 13"/>
          <p:cNvSpPr/>
          <p:nvPr/>
        </p:nvSpPr>
        <p:spPr>
          <a:xfrm>
            <a:off x="4818187" y="4773533"/>
            <a:ext cx="7085032" cy="1323439"/>
          </a:xfrm>
          <a:prstGeom prst="rect">
            <a:avLst/>
          </a:prstGeom>
        </p:spPr>
        <p:txBody>
          <a:bodyPr wrap="square">
            <a:spAutoFit/>
          </a:bodyPr>
          <a:lstStyle/>
          <a:p>
            <a:pPr algn="ctr"/>
            <a:r>
              <a:rPr lang="it-IT" sz="2000" dirty="0" err="1"/>
              <a:t>Burned</a:t>
            </a:r>
            <a:r>
              <a:rPr lang="it-IT" sz="2000" dirty="0"/>
              <a:t> </a:t>
            </a:r>
            <a:r>
              <a:rPr lang="it-IT" sz="2000" dirty="0" err="1"/>
              <a:t>areas</a:t>
            </a:r>
            <a:r>
              <a:rPr lang="it-IT" sz="2000" dirty="0"/>
              <a:t> for the case study are </a:t>
            </a:r>
            <a:r>
              <a:rPr lang="it-IT" sz="2000" dirty="0" err="1"/>
              <a:t>characterized</a:t>
            </a:r>
            <a:r>
              <a:rPr lang="it-IT" sz="2000" dirty="0"/>
              <a:t> by </a:t>
            </a:r>
            <a:r>
              <a:rPr lang="it-IT" sz="2000" dirty="0" err="1"/>
              <a:t>natural</a:t>
            </a:r>
            <a:r>
              <a:rPr lang="it-IT" sz="2000" dirty="0"/>
              <a:t> </a:t>
            </a:r>
            <a:r>
              <a:rPr lang="it-IT" sz="2000" dirty="0" err="1"/>
              <a:t>grasslands</a:t>
            </a:r>
            <a:r>
              <a:rPr lang="it-IT" sz="2000" dirty="0"/>
              <a:t>, </a:t>
            </a:r>
            <a:r>
              <a:rPr lang="it-IT" sz="2000" dirty="0" err="1"/>
              <a:t>shrublands</a:t>
            </a:r>
            <a:r>
              <a:rPr lang="it-IT" sz="2000" dirty="0"/>
              <a:t> and </a:t>
            </a:r>
            <a:r>
              <a:rPr lang="it-IT" sz="2000" dirty="0" err="1"/>
              <a:t>broadleaved</a:t>
            </a:r>
            <a:r>
              <a:rPr lang="it-IT" sz="2000" dirty="0"/>
              <a:t> </a:t>
            </a:r>
            <a:r>
              <a:rPr lang="it-IT" sz="2000" dirty="0" err="1"/>
              <a:t>forests</a:t>
            </a:r>
            <a:endParaRPr lang="it-IT" sz="2000" dirty="0"/>
          </a:p>
          <a:p>
            <a:pPr algn="ctr"/>
            <a:r>
              <a:rPr lang="it-IT" sz="2000" dirty="0" err="1"/>
              <a:t>Burned</a:t>
            </a:r>
            <a:r>
              <a:rPr lang="it-IT" sz="2000" dirty="0"/>
              <a:t> </a:t>
            </a:r>
            <a:r>
              <a:rPr lang="it-IT" sz="2000" dirty="0" err="1"/>
              <a:t>severity</a:t>
            </a:r>
            <a:r>
              <a:rPr lang="it-IT" sz="2000" dirty="0"/>
              <a:t> </a:t>
            </a:r>
            <a:r>
              <a:rPr lang="it-IT" sz="2000" dirty="0" err="1"/>
              <a:t>estimated</a:t>
            </a:r>
            <a:r>
              <a:rPr lang="it-IT" sz="2000" dirty="0"/>
              <a:t> from the </a:t>
            </a:r>
            <a:r>
              <a:rPr lang="it-IT" sz="2000" dirty="0" err="1"/>
              <a:t>combination</a:t>
            </a:r>
            <a:r>
              <a:rPr lang="it-IT" sz="2000" dirty="0"/>
              <a:t> of </a:t>
            </a:r>
            <a:r>
              <a:rPr lang="it-IT" sz="2000" dirty="0" err="1"/>
              <a:t>burned</a:t>
            </a:r>
            <a:r>
              <a:rPr lang="it-IT" sz="2000" dirty="0"/>
              <a:t> area </a:t>
            </a:r>
            <a:r>
              <a:rPr lang="it-IT" sz="2000" dirty="0" err="1"/>
              <a:t>mapped</a:t>
            </a:r>
            <a:r>
              <a:rPr lang="it-IT" sz="2000" dirty="0"/>
              <a:t> from </a:t>
            </a:r>
            <a:r>
              <a:rPr lang="it-IT" sz="2000" dirty="0" err="1"/>
              <a:t>various</a:t>
            </a:r>
            <a:r>
              <a:rPr lang="it-IT" sz="2000" dirty="0"/>
              <a:t> </a:t>
            </a:r>
            <a:r>
              <a:rPr lang="it-IT" sz="2000" dirty="0" err="1"/>
              <a:t>difference</a:t>
            </a:r>
            <a:r>
              <a:rPr lang="it-IT" sz="2000" dirty="0"/>
              <a:t> </a:t>
            </a:r>
            <a:r>
              <a:rPr lang="it-IT" sz="2000" dirty="0" err="1"/>
              <a:t>spectral</a:t>
            </a:r>
            <a:r>
              <a:rPr lang="it-IT" sz="2000" dirty="0"/>
              <a:t> </a:t>
            </a:r>
            <a:r>
              <a:rPr lang="it-IT" sz="2000" dirty="0" err="1"/>
              <a:t>indices</a:t>
            </a:r>
            <a:endParaRPr lang="it-IT" sz="2000" dirty="0"/>
          </a:p>
        </p:txBody>
      </p:sp>
      <p:pic>
        <p:nvPicPr>
          <p:cNvPr id="15" name="Immagine 14" descr="ASI_logopng.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964019" y="6241432"/>
            <a:ext cx="664271" cy="414000"/>
          </a:xfrm>
          <a:prstGeom prst="rect">
            <a:avLst/>
          </a:prstGeom>
        </p:spPr>
      </p:pic>
      <p:sp>
        <p:nvSpPr>
          <p:cNvPr id="16" name="CasellaDiTesto 15"/>
          <p:cNvSpPr txBox="1"/>
          <p:nvPr/>
        </p:nvSpPr>
        <p:spPr>
          <a:xfrm>
            <a:off x="10813409" y="222264"/>
            <a:ext cx="1182848" cy="584775"/>
          </a:xfrm>
          <a:prstGeom prst="rect">
            <a:avLst/>
          </a:prstGeom>
          <a:noFill/>
        </p:spPr>
        <p:txBody>
          <a:bodyPr wrap="square" rtlCol="0">
            <a:spAutoFit/>
          </a:bodyPr>
          <a:lstStyle/>
          <a:p>
            <a:r>
              <a:rPr lang="it-IT" sz="3200" b="1" cap="all" dirty="0">
                <a:solidFill>
                  <a:srgbClr val="822642"/>
                </a:solidFill>
                <a:latin typeface="+mj-lt"/>
                <a:ea typeface="+mj-ea"/>
                <a:cs typeface="+mj-cs"/>
              </a:rPr>
              <a:t>4/</a:t>
            </a:r>
            <a:r>
              <a:rPr lang="it-IT" sz="3200" b="1" cap="all" dirty="0" err="1">
                <a:solidFill>
                  <a:srgbClr val="822642"/>
                </a:solidFill>
                <a:latin typeface="+mj-lt"/>
                <a:ea typeface="+mj-ea"/>
                <a:cs typeface="+mj-cs"/>
              </a:rPr>
              <a:t>4</a:t>
            </a:r>
            <a:endParaRPr lang="it-IT" sz="3200" b="1" cap="all" dirty="0">
              <a:solidFill>
                <a:srgbClr val="822642"/>
              </a:solidFill>
              <a:latin typeface="+mj-lt"/>
              <a:ea typeface="+mj-ea"/>
              <a:cs typeface="+mj-cs"/>
            </a:endParaRPr>
          </a:p>
        </p:txBody>
      </p:sp>
      <p:pic>
        <p:nvPicPr>
          <p:cNvPr id="9" name="Immagine 8">
            <a:extLst>
              <a:ext uri="{FF2B5EF4-FFF2-40B4-BE49-F238E27FC236}">
                <a16:creationId xmlns:a16="http://schemas.microsoft.com/office/drawing/2014/main" xmlns="" id="{E1F15983-2C54-462F-8E01-1BC0C244C7E3}"/>
              </a:ext>
            </a:extLst>
          </p:cNvPr>
          <p:cNvPicPr>
            <a:picLocks noChangeAspect="1"/>
          </p:cNvPicPr>
          <p:nvPr/>
        </p:nvPicPr>
        <p:blipFill rotWithShape="1">
          <a:blip r:embed="rId5"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pic>
        <p:nvPicPr>
          <p:cNvPr id="4" name="Immagine 3">
            <a:extLst>
              <a:ext uri="{FF2B5EF4-FFF2-40B4-BE49-F238E27FC236}">
                <a16:creationId xmlns:a16="http://schemas.microsoft.com/office/drawing/2014/main" xmlns="" id="{A286335D-9B6D-494C-969F-5BE29C7289B0}"/>
              </a:ext>
            </a:extLst>
          </p:cNvPr>
          <p:cNvPicPr>
            <a:picLocks noChangeAspect="1"/>
          </p:cNvPicPr>
          <p:nvPr/>
        </p:nvPicPr>
        <p:blipFill rotWithShape="1">
          <a:blip r:embed="rId6" cstate="hqprint">
            <a:extLst>
              <a:ext uri="{28A0092B-C50C-407E-A947-70E740481C1C}">
                <a14:useLocalDpi xmlns:a14="http://schemas.microsoft.com/office/drawing/2010/main" xmlns=""/>
              </a:ext>
            </a:extLst>
          </a:blip>
          <a:srcRect/>
          <a:stretch/>
        </p:blipFill>
        <p:spPr>
          <a:xfrm>
            <a:off x="288781" y="911914"/>
            <a:ext cx="3435230" cy="5026413"/>
          </a:xfrm>
          <a:prstGeom prst="rect">
            <a:avLst/>
          </a:prstGeom>
        </p:spPr>
      </p:pic>
      <p:sp>
        <p:nvSpPr>
          <p:cNvPr id="12" name="Freccia a destra 11">
            <a:extLst>
              <a:ext uri="{FF2B5EF4-FFF2-40B4-BE49-F238E27FC236}">
                <a16:creationId xmlns:a16="http://schemas.microsoft.com/office/drawing/2014/main" xmlns="" id="{C5FB3B41-D49D-4DDA-9CD2-DAEBAD3BDD39}"/>
              </a:ext>
            </a:extLst>
          </p:cNvPr>
          <p:cNvSpPr/>
          <p:nvPr/>
        </p:nvSpPr>
        <p:spPr>
          <a:xfrm>
            <a:off x="3724011" y="1744133"/>
            <a:ext cx="577056" cy="363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xmlns="" id="{81BA30FF-5ACF-4BF1-BCB3-963A0168F28F}"/>
              </a:ext>
            </a:extLst>
          </p:cNvPr>
          <p:cNvSpPr txBox="1"/>
          <p:nvPr/>
        </p:nvSpPr>
        <p:spPr>
          <a:xfrm>
            <a:off x="4510521" y="2994712"/>
            <a:ext cx="3170958" cy="2400657"/>
          </a:xfrm>
          <a:prstGeom prst="rect">
            <a:avLst/>
          </a:prstGeom>
          <a:noFill/>
        </p:spPr>
        <p:txBody>
          <a:bodyPr wrap="square" rtlCol="0">
            <a:spAutoFit/>
          </a:bodyPr>
          <a:lstStyle/>
          <a:p>
            <a:pPr algn="ctr"/>
            <a:r>
              <a:rPr lang="it-IT" sz="2000" b="1" dirty="0" err="1"/>
              <a:t>Burned</a:t>
            </a:r>
            <a:r>
              <a:rPr lang="it-IT" sz="2000" b="1" dirty="0"/>
              <a:t> area </a:t>
            </a:r>
            <a:r>
              <a:rPr lang="it-IT" sz="2000" b="1" dirty="0" err="1"/>
              <a:t>map</a:t>
            </a:r>
            <a:endParaRPr lang="it-IT" sz="2000" b="1" dirty="0"/>
          </a:p>
          <a:p>
            <a:pPr algn="ctr"/>
            <a:r>
              <a:rPr lang="it-IT" sz="2000" b="1" dirty="0"/>
              <a:t>from </a:t>
            </a:r>
            <a:r>
              <a:rPr lang="it-IT" sz="2000" b="1" dirty="0" err="1"/>
              <a:t>spectral</a:t>
            </a:r>
            <a:r>
              <a:rPr lang="it-IT" sz="2000" b="1" dirty="0"/>
              <a:t> </a:t>
            </a:r>
            <a:r>
              <a:rPr lang="it-IT" sz="2000" b="1" dirty="0" err="1"/>
              <a:t>indices</a:t>
            </a:r>
            <a:r>
              <a:rPr lang="it-IT" sz="2000" b="1" dirty="0"/>
              <a:t> </a:t>
            </a:r>
            <a:r>
              <a:rPr lang="it-IT" sz="2000" b="1" dirty="0" err="1"/>
              <a:t>integration</a:t>
            </a:r>
            <a:r>
              <a:rPr lang="it-IT" sz="2000" b="1" dirty="0"/>
              <a:t> </a:t>
            </a:r>
            <a:endParaRPr lang="it-IT" dirty="0"/>
          </a:p>
          <a:p>
            <a:r>
              <a:rPr lang="it-IT" dirty="0" err="1"/>
              <a:t>Omission</a:t>
            </a:r>
            <a:r>
              <a:rPr lang="it-IT" dirty="0"/>
              <a:t> </a:t>
            </a:r>
            <a:r>
              <a:rPr lang="it-IT" dirty="0" err="1"/>
              <a:t>Error</a:t>
            </a:r>
            <a:r>
              <a:rPr lang="it-IT" dirty="0"/>
              <a:t>: 0.24300</a:t>
            </a:r>
          </a:p>
          <a:p>
            <a:r>
              <a:rPr lang="it-IT" dirty="0"/>
              <a:t>Commission </a:t>
            </a:r>
            <a:r>
              <a:rPr lang="it-IT" dirty="0" err="1"/>
              <a:t>Error</a:t>
            </a:r>
            <a:r>
              <a:rPr lang="it-IT" dirty="0"/>
              <a:t>: 0.22162</a:t>
            </a:r>
          </a:p>
          <a:p>
            <a:r>
              <a:rPr lang="it-IT" dirty="0" err="1"/>
              <a:t>Overall</a:t>
            </a:r>
            <a:r>
              <a:rPr lang="it-IT" dirty="0"/>
              <a:t> </a:t>
            </a:r>
            <a:r>
              <a:rPr lang="it-IT" dirty="0" err="1"/>
              <a:t>Accuracy</a:t>
            </a:r>
            <a:r>
              <a:rPr lang="it-IT" dirty="0"/>
              <a:t> 0.93180</a:t>
            </a:r>
          </a:p>
          <a:p>
            <a:endParaRPr lang="it-IT" dirty="0"/>
          </a:p>
          <a:p>
            <a:endParaRPr lang="it-IT" dirty="0"/>
          </a:p>
        </p:txBody>
      </p:sp>
      <p:sp>
        <p:nvSpPr>
          <p:cNvPr id="18" name="CasellaDiTesto 17">
            <a:extLst>
              <a:ext uri="{FF2B5EF4-FFF2-40B4-BE49-F238E27FC236}">
                <a16:creationId xmlns:a16="http://schemas.microsoft.com/office/drawing/2014/main" xmlns="" id="{3F3FE08A-D052-45BC-9DCB-139CEF22C056}"/>
              </a:ext>
            </a:extLst>
          </p:cNvPr>
          <p:cNvSpPr txBox="1"/>
          <p:nvPr/>
        </p:nvSpPr>
        <p:spPr>
          <a:xfrm>
            <a:off x="288780" y="5776842"/>
            <a:ext cx="3284153" cy="369332"/>
          </a:xfrm>
          <a:prstGeom prst="rect">
            <a:avLst/>
          </a:prstGeom>
          <a:noFill/>
        </p:spPr>
        <p:txBody>
          <a:bodyPr wrap="square">
            <a:spAutoFit/>
          </a:bodyPr>
          <a:lstStyle/>
          <a:p>
            <a:pPr algn="ctr"/>
            <a:r>
              <a:rPr lang="it-IT" sz="1800" b="1" dirty="0"/>
              <a:t>Single index </a:t>
            </a:r>
            <a:r>
              <a:rPr lang="it-IT" sz="1800" b="1" dirty="0" err="1"/>
              <a:t>burned</a:t>
            </a:r>
            <a:r>
              <a:rPr lang="it-IT" sz="1800" b="1" dirty="0"/>
              <a:t> area </a:t>
            </a:r>
            <a:r>
              <a:rPr lang="it-IT" sz="1800" b="1" dirty="0" err="1"/>
              <a:t>maps</a:t>
            </a:r>
            <a:endParaRPr lang="it-IT" sz="18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817472"/>
            <a:ext cx="10515600" cy="535531"/>
          </a:xfrm>
          <a:prstGeom prst="rect">
            <a:avLst/>
          </a:prstGeom>
        </p:spPr>
        <p:txBody>
          <a:bodyPr wrap="square">
            <a:spAutoFit/>
          </a:bodyPr>
          <a:lstStyle/>
          <a:p>
            <a:pPr algn="ctr"/>
            <a:r>
              <a:rPr lang="es-ES" sz="3200" dirty="0"/>
              <a:t>Thank you for the attention</a:t>
            </a:r>
            <a:endParaRPr lang="en-US" sz="3200" dirty="0"/>
          </a:p>
        </p:txBody>
      </p:sp>
      <p:sp>
        <p:nvSpPr>
          <p:cNvPr id="5" name="Sottotitolo 2"/>
          <p:cNvSpPr txBox="1">
            <a:spLocks/>
          </p:cNvSpPr>
          <p:nvPr/>
        </p:nvSpPr>
        <p:spPr>
          <a:xfrm>
            <a:off x="143123" y="1948070"/>
            <a:ext cx="11688418" cy="1046129"/>
          </a:xfrm>
          <a:prstGeom prst="rect">
            <a:avLst/>
          </a:prstGeom>
        </p:spPr>
        <p:txBody>
          <a:bodyPr vert="horz" lIns="108302" tIns="54151" rIns="108302" bIns="54151" rtlCol="0">
            <a:noAutofit/>
          </a:bodyPr>
          <a:lstStyle>
            <a:lvl1pPr marL="0" indent="0" algn="ctr" defTabSz="1083015" rtl="0" eaLnBrk="1" latinLnBrk="0" hangingPunct="1">
              <a:spcBef>
                <a:spcPct val="20000"/>
              </a:spcBef>
              <a:buFont typeface="Arial" panose="020B0604020202020204" pitchFamily="34" charset="0"/>
              <a:buNone/>
              <a:defRPr sz="3800" kern="1200">
                <a:solidFill>
                  <a:schemeClr val="tx1">
                    <a:tint val="75000"/>
                  </a:schemeClr>
                </a:solidFill>
                <a:latin typeface="+mn-lt"/>
                <a:ea typeface="+mn-ea"/>
                <a:cs typeface="+mn-cs"/>
              </a:defRPr>
            </a:lvl1pPr>
            <a:lvl2pPr marL="541508" indent="0" algn="ctr" defTabSz="1083015" rtl="0" eaLnBrk="1" latinLnBrk="0" hangingPunct="1">
              <a:spcBef>
                <a:spcPct val="20000"/>
              </a:spcBef>
              <a:buFont typeface="Arial" panose="020B0604020202020204" pitchFamily="34" charset="0"/>
              <a:buNone/>
              <a:defRPr sz="3300" kern="1200">
                <a:solidFill>
                  <a:schemeClr val="tx1">
                    <a:tint val="75000"/>
                  </a:schemeClr>
                </a:solidFill>
                <a:latin typeface="+mn-lt"/>
                <a:ea typeface="+mn-ea"/>
                <a:cs typeface="+mn-cs"/>
              </a:defRPr>
            </a:lvl2pPr>
            <a:lvl3pPr marL="1083015" indent="0" algn="ctr" defTabSz="1083015"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3pPr>
            <a:lvl4pPr marL="1624523"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166031"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2707538"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6pPr>
            <a:lvl7pPr marL="3249046"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7pPr>
            <a:lvl8pPr marL="3790554"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8pPr>
            <a:lvl9pPr marL="4332061" indent="0" algn="ctr" defTabSz="1083015"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9pPr>
          </a:lstStyle>
          <a:p>
            <a:pPr algn="r"/>
            <a:r>
              <a:rPr lang="it-IT" sz="2500" dirty="0" err="1">
                <a:solidFill>
                  <a:srgbClr val="003B5C"/>
                </a:solidFill>
                <a:latin typeface="Franklin Gothic Book" pitchFamily="34" charset="0"/>
              </a:rPr>
              <a:t>Contacts</a:t>
            </a:r>
            <a:r>
              <a:rPr lang="it-IT" sz="2500" dirty="0">
                <a:solidFill>
                  <a:srgbClr val="003B5C"/>
                </a:solidFill>
                <a:latin typeface="Franklin Gothic Book" pitchFamily="34" charset="0"/>
              </a:rPr>
              <a:t>:</a:t>
            </a:r>
          </a:p>
          <a:p>
            <a:pPr algn="r"/>
            <a:r>
              <a:rPr lang="it-IT" sz="2500" dirty="0">
                <a:solidFill>
                  <a:srgbClr val="003B5C"/>
                </a:solidFill>
                <a:latin typeface="Franklin Gothic Book" pitchFamily="34" charset="0"/>
              </a:rPr>
              <a:t>Antonella Tornato – </a:t>
            </a:r>
            <a:r>
              <a:rPr lang="it-IT" sz="2500" dirty="0">
                <a:solidFill>
                  <a:srgbClr val="003B5C"/>
                </a:solidFill>
                <a:latin typeface="Franklin Gothic Book" pitchFamily="34" charset="0"/>
                <a:hlinkClick r:id="rId2"/>
              </a:rPr>
              <a:t>antonella.tornato@isprambiente.it</a:t>
            </a:r>
            <a:endParaRPr lang="it-IT" sz="2500" dirty="0">
              <a:solidFill>
                <a:srgbClr val="003B5C"/>
              </a:solidFill>
              <a:latin typeface="Franklin Gothic Book" pitchFamily="34" charset="0"/>
            </a:endParaRPr>
          </a:p>
          <a:p>
            <a:pPr algn="r"/>
            <a:r>
              <a:rPr lang="it-IT" sz="2500" dirty="0">
                <a:solidFill>
                  <a:srgbClr val="003B5C"/>
                </a:solidFill>
                <a:latin typeface="Franklin Gothic Book" pitchFamily="34" charset="0"/>
              </a:rPr>
              <a:t>Federico </a:t>
            </a:r>
            <a:r>
              <a:rPr lang="it-IT" sz="2500" dirty="0" err="1">
                <a:solidFill>
                  <a:srgbClr val="003B5C"/>
                </a:solidFill>
                <a:latin typeface="Franklin Gothic Book" pitchFamily="34" charset="0"/>
              </a:rPr>
              <a:t>Filipponi</a:t>
            </a:r>
            <a:r>
              <a:rPr lang="it-IT" sz="2500" dirty="0">
                <a:solidFill>
                  <a:srgbClr val="003B5C"/>
                </a:solidFill>
                <a:latin typeface="Franklin Gothic Book" pitchFamily="34" charset="0"/>
              </a:rPr>
              <a:t> – </a:t>
            </a:r>
            <a:r>
              <a:rPr lang="it-IT" sz="2500" dirty="0">
                <a:solidFill>
                  <a:srgbClr val="003B5C"/>
                </a:solidFill>
                <a:latin typeface="Franklin Gothic Book" pitchFamily="34" charset="0"/>
                <a:hlinkClick r:id="rId3"/>
              </a:rPr>
              <a:t>federico.filipponi@isprambiente.it</a:t>
            </a:r>
            <a:endParaRPr lang="it-IT" sz="2500" dirty="0">
              <a:solidFill>
                <a:srgbClr val="003B5C"/>
              </a:solidFill>
              <a:latin typeface="Franklin Gothic Book" pitchFamily="34" charset="0"/>
            </a:endParaRPr>
          </a:p>
          <a:p>
            <a:pPr algn="r"/>
            <a:r>
              <a:rPr lang="it-IT" sz="2500" dirty="0">
                <a:solidFill>
                  <a:srgbClr val="003B5C"/>
                </a:solidFill>
                <a:latin typeface="Franklin Gothic Book" pitchFamily="34" charset="0"/>
              </a:rPr>
              <a:t>Andrea Taramelli (</a:t>
            </a:r>
            <a:r>
              <a:rPr lang="it-IT" sz="2500" dirty="0" err="1">
                <a:solidFill>
                  <a:srgbClr val="003B5C"/>
                </a:solidFill>
                <a:latin typeface="Franklin Gothic Book" pitchFamily="34" charset="0"/>
              </a:rPr>
              <a:t>Italian</a:t>
            </a:r>
            <a:r>
              <a:rPr lang="en-US" sz="2500" dirty="0">
                <a:solidFill>
                  <a:srgbClr val="003B5C"/>
                </a:solidFill>
                <a:latin typeface="Franklin Gothic Book" pitchFamily="34" charset="0"/>
              </a:rPr>
              <a:t> Copernicus User Forum coordinator) </a:t>
            </a:r>
            <a:r>
              <a:rPr lang="it-IT" sz="2500" dirty="0">
                <a:solidFill>
                  <a:srgbClr val="003B5C"/>
                </a:solidFill>
                <a:latin typeface="Franklin Gothic Book" pitchFamily="34" charset="0"/>
              </a:rPr>
              <a:t>– </a:t>
            </a:r>
            <a:r>
              <a:rPr lang="it-IT" sz="2500" dirty="0">
                <a:solidFill>
                  <a:srgbClr val="003B5C"/>
                </a:solidFill>
                <a:latin typeface="Franklin Gothic Book" pitchFamily="34" charset="0"/>
                <a:hlinkClick r:id="rId4"/>
              </a:rPr>
              <a:t>andrea.taramelli@isprambiente.it</a:t>
            </a:r>
            <a:endParaRPr lang="it-IT" sz="2500" dirty="0">
              <a:solidFill>
                <a:srgbClr val="003B5C"/>
              </a:solidFill>
              <a:latin typeface="Franklin Gothic Book" pitchFamily="34" charset="0"/>
            </a:endParaRPr>
          </a:p>
          <a:p>
            <a:pPr algn="r"/>
            <a:r>
              <a:rPr lang="it-IT" sz="2500" dirty="0">
                <a:solidFill>
                  <a:srgbClr val="003B5C"/>
                </a:solidFill>
                <a:latin typeface="Franklin Gothic Book" pitchFamily="34" charset="0"/>
              </a:rPr>
              <a:t>Marco Deserti (</a:t>
            </a:r>
            <a:r>
              <a:rPr lang="en-US" sz="2500" dirty="0">
                <a:solidFill>
                  <a:srgbClr val="003B5C"/>
                </a:solidFill>
                <a:latin typeface="Franklin Gothic Book" pitchFamily="34" charset="0"/>
              </a:rPr>
              <a:t>Head of the water, air and physical agents protection and remediation service of the Emilia-Romagna Region and Scientific Coordinator of the ASI-ISPRA QA project) – </a:t>
            </a:r>
            <a:r>
              <a:rPr lang="en-US" sz="2500" dirty="0">
                <a:solidFill>
                  <a:srgbClr val="003B5C"/>
                </a:solidFill>
                <a:latin typeface="Franklin Gothic Book" pitchFamily="34" charset="0"/>
                <a:hlinkClick r:id="rId5"/>
              </a:rPr>
              <a:t>Marco.Deserti@Regione.Emilia-Romagna.it</a:t>
            </a:r>
            <a:endParaRPr lang="en-US" sz="2500" dirty="0">
              <a:solidFill>
                <a:srgbClr val="003B5C"/>
              </a:solidFill>
              <a:latin typeface="Franklin Gothic Book" pitchFamily="34" charset="0"/>
            </a:endParaRPr>
          </a:p>
          <a:p>
            <a:pPr algn="r"/>
            <a:r>
              <a:rPr lang="en-US" sz="2500" dirty="0">
                <a:solidFill>
                  <a:srgbClr val="003B5C"/>
                </a:solidFill>
                <a:latin typeface="Franklin Gothic Book" pitchFamily="34" charset="0"/>
              </a:rPr>
              <a:t> </a:t>
            </a:r>
          </a:p>
          <a:p>
            <a:pPr algn="r"/>
            <a:endParaRPr lang="it-IT" sz="2500" dirty="0">
              <a:solidFill>
                <a:srgbClr val="003B5C"/>
              </a:solidFill>
              <a:latin typeface="Franklin Gothic Book" pitchFamily="34" charset="0"/>
            </a:endParaRPr>
          </a:p>
          <a:p>
            <a:pPr algn="r"/>
            <a:endParaRPr lang="it-IT" sz="2500" dirty="0">
              <a:solidFill>
                <a:srgbClr val="003B5C"/>
              </a:solidFill>
              <a:latin typeface="Franklin Gothic Book" pitchFamily="34" charset="0"/>
            </a:endParaRPr>
          </a:p>
          <a:p>
            <a:pPr algn="r"/>
            <a:endParaRPr lang="it-IT" sz="2500" dirty="0">
              <a:solidFill>
                <a:srgbClr val="003B5C"/>
              </a:solidFill>
              <a:latin typeface="Franklin Gothic Book"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8819" y="1330036"/>
            <a:ext cx="10515600" cy="4351338"/>
          </a:xfrm>
        </p:spPr>
        <p:txBody>
          <a:bodyPr>
            <a:normAutofit fontScale="70000" lnSpcReduction="20000"/>
          </a:bodyPr>
          <a:lstStyle/>
          <a:p>
            <a:pPr>
              <a:lnSpc>
                <a:spcPct val="150000"/>
              </a:lnSpc>
            </a:pPr>
            <a:r>
              <a:rPr lang="en-US" b="1" dirty="0"/>
              <a:t>Framework </a:t>
            </a:r>
          </a:p>
          <a:p>
            <a:pPr>
              <a:lnSpc>
                <a:spcPct val="150000"/>
              </a:lnSpc>
            </a:pPr>
            <a:r>
              <a:rPr lang="en-US" b="1" dirty="0"/>
              <a:t>Air Quality Operational Service</a:t>
            </a:r>
          </a:p>
          <a:p>
            <a:pPr>
              <a:lnSpc>
                <a:spcPct val="150000"/>
              </a:lnSpc>
            </a:pPr>
            <a:r>
              <a:rPr lang="en-US" b="1" dirty="0"/>
              <a:t>National operational Services</a:t>
            </a:r>
          </a:p>
          <a:p>
            <a:pPr>
              <a:lnSpc>
                <a:spcPct val="150000"/>
              </a:lnSpc>
            </a:pPr>
            <a:r>
              <a:rPr lang="en-US" b="1" dirty="0"/>
              <a:t>Example of environmental needs</a:t>
            </a:r>
          </a:p>
          <a:p>
            <a:pPr>
              <a:lnSpc>
                <a:spcPct val="150000"/>
              </a:lnSpc>
            </a:pPr>
            <a:r>
              <a:rPr lang="en-US" b="1" dirty="0"/>
              <a:t>ECMWF and Italian Copernicus Mirror </a:t>
            </a:r>
            <a:r>
              <a:rPr lang="en-US" b="1" dirty="0" err="1"/>
              <a:t>Programme</a:t>
            </a:r>
            <a:endParaRPr lang="en-US" b="1" dirty="0"/>
          </a:p>
          <a:p>
            <a:pPr>
              <a:lnSpc>
                <a:spcPct val="150000"/>
              </a:lnSpc>
            </a:pPr>
            <a:r>
              <a:rPr lang="en-GB" b="1" dirty="0"/>
              <a:t>Copernicus Atmosphere Monitoring Service (CAMS)</a:t>
            </a:r>
            <a:endParaRPr lang="en-US" b="1" dirty="0"/>
          </a:p>
          <a:p>
            <a:pPr>
              <a:lnSpc>
                <a:spcPct val="150000"/>
              </a:lnSpc>
            </a:pPr>
            <a:r>
              <a:rPr lang="en-US" b="1" dirty="0"/>
              <a:t>Development downstream services</a:t>
            </a:r>
          </a:p>
          <a:p>
            <a:pPr>
              <a:lnSpc>
                <a:spcPct val="150000"/>
              </a:lnSpc>
            </a:pPr>
            <a:r>
              <a:rPr lang="en-US" b="1" dirty="0"/>
              <a:t>Case study in Italy</a:t>
            </a:r>
          </a:p>
        </p:txBody>
      </p:sp>
      <p:sp>
        <p:nvSpPr>
          <p:cNvPr id="5" name="Titolo 1"/>
          <p:cNvSpPr>
            <a:spLocks noGrp="1"/>
          </p:cNvSpPr>
          <p:nvPr>
            <p:ph type="title"/>
          </p:nvPr>
        </p:nvSpPr>
        <p:spPr>
          <a:xfrm>
            <a:off x="838200" y="681646"/>
            <a:ext cx="10515600" cy="807183"/>
          </a:xfrm>
        </p:spPr>
        <p:txBody>
          <a:bodyPr/>
          <a:lstStyle/>
          <a:p>
            <a:r>
              <a:rPr lang="en-US" sz="2800" dirty="0"/>
              <a:t>TABLE OF CONTENT</a:t>
            </a:r>
            <a:endParaRPr lang="it-IT" dirty="0"/>
          </a:p>
        </p:txBody>
      </p:sp>
      <p:pic>
        <p:nvPicPr>
          <p:cNvPr id="6" name="Immagine 5">
            <a:extLst>
              <a:ext uri="{FF2B5EF4-FFF2-40B4-BE49-F238E27FC236}">
                <a16:creationId xmlns:a16="http://schemas.microsoft.com/office/drawing/2014/main" xmlns="" id="{E1F15983-2C54-462F-8E01-1BC0C244C7E3}"/>
              </a:ext>
            </a:extLst>
          </p:cNvPr>
          <p:cNvPicPr>
            <a:picLocks noChangeAspect="1"/>
          </p:cNvPicPr>
          <p:nvPr/>
        </p:nvPicPr>
        <p:blipFill rotWithShape="1">
          <a:blip r:embed="rId2"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5321"/>
            <a:ext cx="10515600" cy="807183"/>
          </a:xfrm>
        </p:spPr>
        <p:txBody>
          <a:bodyPr/>
          <a:lstStyle/>
          <a:p>
            <a:r>
              <a:rPr lang="en-US" sz="2800" dirty="0"/>
              <a:t>FRAMEWORK</a:t>
            </a:r>
            <a:endParaRPr lang="it-IT" dirty="0"/>
          </a:p>
        </p:txBody>
      </p:sp>
      <p:sp>
        <p:nvSpPr>
          <p:cNvPr id="3" name="Segnaposto contenuto 2"/>
          <p:cNvSpPr>
            <a:spLocks noGrp="1"/>
          </p:cNvSpPr>
          <p:nvPr>
            <p:ph idx="1"/>
          </p:nvPr>
        </p:nvSpPr>
        <p:spPr>
          <a:xfrm>
            <a:off x="313414" y="1289263"/>
            <a:ext cx="7629939" cy="4952169"/>
          </a:xfrm>
        </p:spPr>
        <p:txBody>
          <a:bodyPr>
            <a:normAutofit/>
          </a:bodyPr>
          <a:lstStyle/>
          <a:p>
            <a:pPr algn="just">
              <a:buNone/>
            </a:pPr>
            <a:r>
              <a:rPr lang="it-IT" sz="1800" dirty="0"/>
              <a:t> </a:t>
            </a:r>
          </a:p>
          <a:p>
            <a:pPr algn="just"/>
            <a:r>
              <a:rPr lang="en-US" sz="1800" dirty="0"/>
              <a:t>In European legislation, air quality (AQ) management is the responsibility of the member states (MS) who must guarantee to citizens the compliance with the limit values (LV) set by the European Union (EU).</a:t>
            </a:r>
          </a:p>
          <a:p>
            <a:pPr algn="just"/>
            <a:r>
              <a:rPr lang="it-IT" sz="1800" dirty="0" err="1"/>
              <a:t>Ambient</a:t>
            </a:r>
            <a:r>
              <a:rPr lang="it-IT" sz="1800" dirty="0"/>
              <a:t> Air </a:t>
            </a:r>
            <a:r>
              <a:rPr lang="it-IT" sz="1800" dirty="0" err="1"/>
              <a:t>Quality</a:t>
            </a:r>
            <a:r>
              <a:rPr lang="it-IT" sz="1800" dirty="0"/>
              <a:t> </a:t>
            </a:r>
            <a:r>
              <a:rPr lang="it-IT" sz="1800" dirty="0" err="1"/>
              <a:t>Directive</a:t>
            </a:r>
            <a:r>
              <a:rPr lang="it-IT" sz="1800" dirty="0"/>
              <a:t>, </a:t>
            </a:r>
            <a:r>
              <a:rPr lang="it-IT" sz="1800" dirty="0" err="1"/>
              <a:t>adopted</a:t>
            </a:r>
            <a:r>
              <a:rPr lang="it-IT" sz="1800" dirty="0"/>
              <a:t> </a:t>
            </a:r>
            <a:r>
              <a:rPr lang="it-IT" sz="1800" dirty="0" err="1"/>
              <a:t>as</a:t>
            </a:r>
            <a:r>
              <a:rPr lang="it-IT" sz="1800" dirty="0"/>
              <a:t> 2008/50/EC</a:t>
            </a:r>
          </a:p>
          <a:p>
            <a:pPr algn="just">
              <a:spcBef>
                <a:spcPts val="0"/>
              </a:spcBef>
              <a:buNone/>
            </a:pPr>
            <a:r>
              <a:rPr lang="it-IT" sz="1800" dirty="0"/>
              <a:t>	[PM2.5, PM10, SO2, NO2, </a:t>
            </a:r>
            <a:r>
              <a:rPr lang="it-IT" sz="1800" dirty="0" err="1"/>
              <a:t>Pb</a:t>
            </a:r>
            <a:r>
              <a:rPr lang="it-IT" sz="1800" dirty="0"/>
              <a:t>, Co, Benzene, O3, As, Cd, Ni, </a:t>
            </a:r>
            <a:r>
              <a:rPr lang="it-IT" sz="1800" dirty="0" err="1"/>
              <a:t>Benzo</a:t>
            </a:r>
            <a:r>
              <a:rPr lang="it-IT" sz="1800" dirty="0"/>
              <a:t>(a)pirene]</a:t>
            </a:r>
            <a:endParaRPr lang="en-US" sz="1800" dirty="0"/>
          </a:p>
          <a:p>
            <a:pPr algn="just"/>
            <a:r>
              <a:rPr lang="en-US" sz="1800" dirty="0"/>
              <a:t>The Italian legislation, transposing the European directive (D. </a:t>
            </a:r>
            <a:r>
              <a:rPr lang="en-US" sz="1800" dirty="0" err="1"/>
              <a:t>Lgs</a:t>
            </a:r>
            <a:r>
              <a:rPr lang="en-US" sz="1800" dirty="0"/>
              <a:t>. 155/2010, </a:t>
            </a:r>
            <a:r>
              <a:rPr lang="it-IT" sz="1800" dirty="0" err="1"/>
              <a:t>subsequent</a:t>
            </a:r>
            <a:r>
              <a:rPr lang="it-IT" sz="1800" dirty="0"/>
              <a:t> </a:t>
            </a:r>
            <a:r>
              <a:rPr lang="it-IT" sz="1800" dirty="0" err="1"/>
              <a:t>amendments</a:t>
            </a:r>
            <a:r>
              <a:rPr lang="it-IT" sz="1800" dirty="0"/>
              <a:t> and </a:t>
            </a:r>
            <a:r>
              <a:rPr lang="it-IT" sz="1800" dirty="0" err="1"/>
              <a:t>additions</a:t>
            </a:r>
            <a:r>
              <a:rPr lang="en-US" sz="1800" dirty="0"/>
              <a:t>), has delegated the AQ competences to the Regions and Autonomous Provinces. Regions/ Autonomous Provinces are supported by the regional environmental agencies (ARPA/APPA), organized in the National Environmental Protection System – SNPA, to obtain the data and information necessary for the exercise of their responsibilities. The central government, through the Ministry of Ecological Transition (</a:t>
            </a:r>
            <a:r>
              <a:rPr lang="en-US" sz="1800" dirty="0" err="1"/>
              <a:t>MiTE</a:t>
            </a:r>
            <a:r>
              <a:rPr lang="en-US" sz="1800" dirty="0"/>
              <a:t>), is supported by National Institute for Environmental Protection and Research (ISPRA) and National Agency for new technologies energy and sustainable economic development (ENEA).</a:t>
            </a:r>
          </a:p>
          <a:p>
            <a:pPr algn="just"/>
            <a:endParaRPr lang="it-IT" sz="1800" dirty="0"/>
          </a:p>
          <a:p>
            <a:pPr algn="just">
              <a:buNone/>
            </a:pPr>
            <a:endParaRPr lang="it-IT" sz="1800" dirty="0"/>
          </a:p>
          <a:p>
            <a:pPr algn="just"/>
            <a:endParaRPr lang="it-IT" sz="1800" dirty="0"/>
          </a:p>
        </p:txBody>
      </p:sp>
      <p:pic>
        <p:nvPicPr>
          <p:cNvPr id="85" name="Immagine 84"/>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8197795" y="307451"/>
            <a:ext cx="3994205" cy="5940319"/>
          </a:xfrm>
          <a:prstGeom prst="rect">
            <a:avLst/>
          </a:prstGeom>
        </p:spPr>
      </p:pic>
      <p:pic>
        <p:nvPicPr>
          <p:cNvPr id="6" name="Immagine 5">
            <a:extLst>
              <a:ext uri="{FF2B5EF4-FFF2-40B4-BE49-F238E27FC236}">
                <a16:creationId xmlns:a16="http://schemas.microsoft.com/office/drawing/2014/main" xmlns="" id="{E1F15983-2C54-462F-8E01-1BC0C244C7E3}"/>
              </a:ext>
            </a:extLst>
          </p:cNvPr>
          <p:cNvPicPr>
            <a:picLocks noChangeAspect="1"/>
          </p:cNvPicPr>
          <p:nvPr/>
        </p:nvPicPr>
        <p:blipFill rotWithShape="1">
          <a:blip r:embed="rId4"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E1F15983-2C54-462F-8E01-1BC0C244C7E3}"/>
              </a:ext>
            </a:extLst>
          </p:cNvPr>
          <p:cNvPicPr>
            <a:picLocks noChangeAspect="1"/>
          </p:cNvPicPr>
          <p:nvPr/>
        </p:nvPicPr>
        <p:blipFill rotWithShape="1">
          <a:blip r:embed="rId3"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
        <p:nvSpPr>
          <p:cNvPr id="7" name="Titolo 1"/>
          <p:cNvSpPr>
            <a:spLocks noGrp="1"/>
          </p:cNvSpPr>
          <p:nvPr>
            <p:ph type="title"/>
          </p:nvPr>
        </p:nvSpPr>
        <p:spPr>
          <a:xfrm>
            <a:off x="838200" y="85321"/>
            <a:ext cx="10515600" cy="807183"/>
          </a:xfrm>
        </p:spPr>
        <p:txBody>
          <a:bodyPr/>
          <a:lstStyle/>
          <a:p>
            <a:r>
              <a:rPr lang="en-US" sz="2800" dirty="0"/>
              <a:t>FRAMEWORK</a:t>
            </a:r>
            <a:endParaRPr lang="it-IT" dirty="0"/>
          </a:p>
        </p:txBody>
      </p:sp>
      <p:sp>
        <p:nvSpPr>
          <p:cNvPr id="9" name="Rettangolo 8"/>
          <p:cNvSpPr/>
          <p:nvPr/>
        </p:nvSpPr>
        <p:spPr>
          <a:xfrm>
            <a:off x="236704" y="984836"/>
            <a:ext cx="11713558" cy="1477328"/>
          </a:xfrm>
          <a:prstGeom prst="rect">
            <a:avLst/>
          </a:prstGeom>
        </p:spPr>
        <p:txBody>
          <a:bodyPr wrap="square">
            <a:spAutoFit/>
          </a:bodyPr>
          <a:lstStyle/>
          <a:p>
            <a:r>
              <a:rPr lang="en-GB" dirty="0"/>
              <a:t>Elements necessary for environmental agencies to carry out their institutional tasks in the field of air quality are:</a:t>
            </a:r>
          </a:p>
          <a:p>
            <a:pPr marL="177800" indent="-177800">
              <a:buFont typeface="Arial" pitchFamily="34" charset="0"/>
              <a:buChar char="•"/>
            </a:pPr>
            <a:r>
              <a:rPr lang="it-IT" dirty="0"/>
              <a:t>Data </a:t>
            </a:r>
            <a:r>
              <a:rPr lang="it-IT" i="1" dirty="0" err="1"/>
              <a:t>insitu</a:t>
            </a:r>
            <a:r>
              <a:rPr lang="it-IT" i="1" dirty="0"/>
              <a:t>  </a:t>
            </a:r>
            <a:r>
              <a:rPr lang="it-IT" dirty="0"/>
              <a:t>(</a:t>
            </a:r>
            <a:r>
              <a:rPr lang="it-IT" dirty="0" err="1"/>
              <a:t>fixed</a:t>
            </a:r>
            <a:r>
              <a:rPr lang="it-IT" dirty="0"/>
              <a:t> </a:t>
            </a:r>
            <a:r>
              <a:rPr lang="it-IT" dirty="0" err="1"/>
              <a:t>stations</a:t>
            </a:r>
            <a:r>
              <a:rPr lang="it-IT" dirty="0"/>
              <a:t>)</a:t>
            </a:r>
          </a:p>
          <a:p>
            <a:pPr marL="177800" indent="-177800">
              <a:buFont typeface="Arial" pitchFamily="34" charset="0"/>
              <a:buChar char="•"/>
            </a:pPr>
            <a:r>
              <a:rPr lang="en-GB" dirty="0"/>
              <a:t>assessment of the </a:t>
            </a:r>
            <a:r>
              <a:rPr lang="en-GB" dirty="0" err="1"/>
              <a:t>spatialized</a:t>
            </a:r>
            <a:r>
              <a:rPr lang="en-GB" dirty="0"/>
              <a:t> concentration of pollutants on the ground for the entire national territory</a:t>
            </a:r>
          </a:p>
          <a:p>
            <a:pPr marL="177800" indent="-177800">
              <a:buFont typeface="Arial" pitchFamily="34" charset="0"/>
              <a:buChar char="•"/>
            </a:pPr>
            <a:r>
              <a:rPr lang="en-GB" dirty="0"/>
              <a:t>daily forecasts (for the management and prevention of episodes of high pollution (short-term plans)</a:t>
            </a:r>
          </a:p>
          <a:p>
            <a:pPr marL="177800" indent="-177800">
              <a:buFont typeface="Arial" pitchFamily="34" charset="0"/>
              <a:buChar char="•"/>
            </a:pPr>
            <a:r>
              <a:rPr lang="en-GB" dirty="0"/>
              <a:t>scenario analysis for the preparation of long-term improvement plans</a:t>
            </a:r>
          </a:p>
        </p:txBody>
      </p:sp>
      <p:pic>
        <p:nvPicPr>
          <p:cNvPr id="10" name="Immagine 9">
            <a:extLst>
              <a:ext uri="{FF2B5EF4-FFF2-40B4-BE49-F238E27FC236}">
                <a16:creationId xmlns:a16="http://schemas.microsoft.com/office/drawing/2014/main" xmlns="" id="{8B3483C5-5C2C-4EB4-B2F3-1AE697F7C07D}"/>
              </a:ext>
            </a:extLst>
          </p:cNvPr>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236705" y="2444227"/>
            <a:ext cx="3479888" cy="1956482"/>
          </a:xfrm>
          <a:prstGeom prst="rect">
            <a:avLst/>
          </a:prstGeom>
        </p:spPr>
      </p:pic>
      <p:sp>
        <p:nvSpPr>
          <p:cNvPr id="11" name="Rettangolo 10"/>
          <p:cNvSpPr/>
          <p:nvPr/>
        </p:nvSpPr>
        <p:spPr>
          <a:xfrm>
            <a:off x="236704" y="4442283"/>
            <a:ext cx="2217274" cy="276999"/>
          </a:xfrm>
          <a:prstGeom prst="rect">
            <a:avLst/>
          </a:prstGeom>
        </p:spPr>
        <p:txBody>
          <a:bodyPr wrap="none">
            <a:spAutoFit/>
          </a:bodyPr>
          <a:lstStyle/>
          <a:p>
            <a:r>
              <a:rPr lang="it-IT" sz="1200" u="sng" dirty="0">
                <a:hlinkClick r:id="rId5"/>
              </a:rPr>
              <a:t>https://sdati.arpae.it/asiispra-vis</a:t>
            </a:r>
            <a:endParaRPr lang="en-GB" sz="1200" dirty="0"/>
          </a:p>
        </p:txBody>
      </p:sp>
      <p:sp>
        <p:nvSpPr>
          <p:cNvPr id="12" name="Segnaposto testo 7">
            <a:extLst>
              <a:ext uri="{FF2B5EF4-FFF2-40B4-BE49-F238E27FC236}">
                <a16:creationId xmlns:a16="http://schemas.microsoft.com/office/drawing/2014/main" xmlns="" id="{6D386AF0-09A7-41B2-BB0F-23075B6EF3F3}"/>
              </a:ext>
            </a:extLst>
          </p:cNvPr>
          <p:cNvSpPr txBox="1">
            <a:spLocks/>
          </p:cNvSpPr>
          <p:nvPr/>
        </p:nvSpPr>
        <p:spPr>
          <a:xfrm>
            <a:off x="3976633" y="4545158"/>
            <a:ext cx="1498000" cy="48702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To ITA-7</a:t>
            </a:r>
          </a:p>
        </p:txBody>
      </p:sp>
      <p:pic>
        <p:nvPicPr>
          <p:cNvPr id="13" name="Segnaposto contenuto 5">
            <a:extLst>
              <a:ext uri="{FF2B5EF4-FFF2-40B4-BE49-F238E27FC236}">
                <a16:creationId xmlns:a16="http://schemas.microsoft.com/office/drawing/2014/main" xmlns="" id="{619005D2-1C39-49CF-BACD-2F35FF958D37}"/>
              </a:ext>
            </a:extLst>
          </p:cNvPr>
          <p:cNvPicPr>
            <a:picLocks noGrp="1" noChangeAspect="1"/>
          </p:cNvPicPr>
          <p:nvPr>
            <p:ph sz="half" idx="4294967295"/>
          </p:nvPr>
        </p:nvPicPr>
        <p:blipFill rotWithShape="1">
          <a:blip r:embed="rId6" cstate="hqprint">
            <a:extLst>
              <a:ext uri="{28A0092B-C50C-407E-A947-70E740481C1C}">
                <a14:useLocalDpi xmlns:a14="http://schemas.microsoft.com/office/drawing/2010/main" xmlns=""/>
              </a:ext>
            </a:extLst>
          </a:blip>
          <a:srcRect/>
          <a:stretch/>
        </p:blipFill>
        <p:spPr>
          <a:xfrm>
            <a:off x="3976633" y="2444227"/>
            <a:ext cx="2112109" cy="2100931"/>
          </a:xfrm>
          <a:prstGeom prst="rect">
            <a:avLst/>
          </a:prstGeom>
        </p:spPr>
      </p:pic>
      <p:sp>
        <p:nvSpPr>
          <p:cNvPr id="14" name="Segnaposto testo 8">
            <a:extLst>
              <a:ext uri="{FF2B5EF4-FFF2-40B4-BE49-F238E27FC236}">
                <a16:creationId xmlns:a16="http://schemas.microsoft.com/office/drawing/2014/main" xmlns="" id="{1DC27336-756F-48F1-B45A-44DAC4095C2C}"/>
              </a:ext>
            </a:extLst>
          </p:cNvPr>
          <p:cNvSpPr txBox="1">
            <a:spLocks/>
          </p:cNvSpPr>
          <p:nvPr/>
        </p:nvSpPr>
        <p:spPr>
          <a:xfrm>
            <a:off x="5143857" y="4537026"/>
            <a:ext cx="1498588" cy="350392"/>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T0 </a:t>
            </a:r>
            <a:r>
              <a:rPr kumimoji="0" lang="en-GB" sz="1200" b="0" i="0" u="none" strike="noStrike" kern="1200" cap="none" spc="0" normalizeH="0" baseline="0" noProof="0" dirty="0" err="1">
                <a:ln>
                  <a:noFill/>
                </a:ln>
                <a:solidFill>
                  <a:schemeClr val="tx1"/>
                </a:solidFill>
                <a:effectLst/>
                <a:uLnTx/>
                <a:uFillTx/>
                <a:latin typeface="+mn-lt"/>
                <a:ea typeface="+mn-ea"/>
                <a:cs typeface="+mn-cs"/>
              </a:rPr>
              <a:t>Ninfa</a:t>
            </a:r>
            <a:r>
              <a:rPr kumimoji="0" lang="en-GB" sz="1200" b="0" i="0" u="none" strike="noStrike" kern="1200" cap="none" spc="0" normalizeH="0" baseline="0" noProof="0" dirty="0">
                <a:ln>
                  <a:noFill/>
                </a:ln>
                <a:solidFill>
                  <a:schemeClr val="tx1"/>
                </a:solidFill>
                <a:effectLst/>
                <a:uLnTx/>
                <a:uFillTx/>
                <a:latin typeface="+mn-lt"/>
                <a:ea typeface="+mn-ea"/>
                <a:cs typeface="+mn-cs"/>
              </a:rPr>
              <a:t> ER</a:t>
            </a:r>
          </a:p>
        </p:txBody>
      </p:sp>
      <p:pic>
        <p:nvPicPr>
          <p:cNvPr id="15" name="Segnaposto contenuto 4">
            <a:extLst>
              <a:ext uri="{FF2B5EF4-FFF2-40B4-BE49-F238E27FC236}">
                <a16:creationId xmlns:a16="http://schemas.microsoft.com/office/drawing/2014/main" xmlns="" id="{5549D148-3A00-470B-9984-99A8D9F84230}"/>
              </a:ext>
            </a:extLst>
          </p:cNvPr>
          <p:cNvPicPr>
            <a:picLocks noGrp="1" noChangeAspect="1"/>
          </p:cNvPicPr>
          <p:nvPr>
            <p:ph sz="quarter" idx="4294967295"/>
          </p:nvPr>
        </p:nvPicPr>
        <p:blipFill rotWithShape="1">
          <a:blip r:embed="rId7" cstate="hqprint">
            <a:extLst>
              <a:ext uri="{28A0092B-C50C-407E-A947-70E740481C1C}">
                <a14:useLocalDpi xmlns:a14="http://schemas.microsoft.com/office/drawing/2010/main" xmlns=""/>
              </a:ext>
            </a:extLst>
          </a:blip>
          <a:srcRect/>
          <a:stretch/>
        </p:blipFill>
        <p:spPr>
          <a:xfrm>
            <a:off x="5143857" y="3135294"/>
            <a:ext cx="2031277" cy="1409864"/>
          </a:xfrm>
          <a:prstGeom prst="rect">
            <a:avLst/>
          </a:prstGeom>
        </p:spPr>
      </p:pic>
      <p:pic>
        <p:nvPicPr>
          <p:cNvPr id="16" name="Segnaposto contenuto 6">
            <a:extLst>
              <a:ext uri="{FF2B5EF4-FFF2-40B4-BE49-F238E27FC236}">
                <a16:creationId xmlns:a16="http://schemas.microsoft.com/office/drawing/2014/main" xmlns="" id="{3AC1E5CF-CCFF-4C00-A0C0-B451C73CEEC0}"/>
              </a:ext>
            </a:extLst>
          </p:cNvPr>
          <p:cNvPicPr>
            <a:picLocks noChangeAspect="1"/>
          </p:cNvPicPr>
          <p:nvPr/>
        </p:nvPicPr>
        <p:blipFill rotWithShape="1">
          <a:blip r:embed="rId8" cstate="hqprint">
            <a:extLst>
              <a:ext uri="{28A0092B-C50C-407E-A947-70E740481C1C}">
                <a14:useLocalDpi xmlns:a14="http://schemas.microsoft.com/office/drawing/2010/main" xmlns=""/>
              </a:ext>
            </a:extLst>
          </a:blip>
          <a:srcRect/>
          <a:stretch/>
        </p:blipFill>
        <p:spPr>
          <a:xfrm>
            <a:off x="6088742" y="3750735"/>
            <a:ext cx="1789535" cy="1251845"/>
          </a:xfrm>
          <a:prstGeom prst="rect">
            <a:avLst/>
          </a:prstGeom>
        </p:spPr>
      </p:pic>
      <p:pic>
        <p:nvPicPr>
          <p:cNvPr id="17" name="Immagine 7">
            <a:extLst>
              <a:ext uri="{FF2B5EF4-FFF2-40B4-BE49-F238E27FC236}">
                <a16:creationId xmlns:a16="http://schemas.microsoft.com/office/drawing/2014/main" xmlns="" id="{FAD79A08-88E2-4AD7-BA13-6BEF5DE821FB}"/>
              </a:ext>
            </a:extLst>
          </p:cNvPr>
          <p:cNvPicPr>
            <a:picLocks noChangeAspect="1"/>
          </p:cNvPicPr>
          <p:nvPr/>
        </p:nvPicPr>
        <p:blipFill>
          <a:blip r:embed="rId9"/>
          <a:stretch>
            <a:fillRect/>
          </a:stretch>
        </p:blipFill>
        <p:spPr>
          <a:xfrm>
            <a:off x="8025405" y="2196935"/>
            <a:ext cx="2302680" cy="2835252"/>
          </a:xfrm>
          <a:prstGeom prst="rect">
            <a:avLst/>
          </a:prstGeom>
        </p:spPr>
      </p:pic>
      <p:sp>
        <p:nvSpPr>
          <p:cNvPr id="18" name="Rettangolo 17"/>
          <p:cNvSpPr/>
          <p:nvPr/>
        </p:nvSpPr>
        <p:spPr>
          <a:xfrm>
            <a:off x="8096655" y="4545158"/>
            <a:ext cx="1868332" cy="276999"/>
          </a:xfrm>
          <a:prstGeom prst="rect">
            <a:avLst/>
          </a:prstGeom>
        </p:spPr>
        <p:txBody>
          <a:bodyPr wrap="none">
            <a:spAutoFit/>
          </a:bodyPr>
          <a:lstStyle/>
          <a:p>
            <a:r>
              <a:rPr lang="en-GB" sz="1200" dirty="0"/>
              <a:t>Reanalysis  (national scale)</a:t>
            </a:r>
          </a:p>
        </p:txBody>
      </p:sp>
      <p:sp>
        <p:nvSpPr>
          <p:cNvPr id="19" name="CustomShape 10"/>
          <p:cNvSpPr/>
          <p:nvPr/>
        </p:nvSpPr>
        <p:spPr>
          <a:xfrm>
            <a:off x="236703" y="5032187"/>
            <a:ext cx="4323422" cy="1014209"/>
          </a:xfrm>
          <a:prstGeom prst="rect">
            <a:avLst/>
          </a:prstGeom>
          <a:noFill/>
          <a:ln w="936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200" b="1" strike="noStrike" spc="-1" dirty="0">
                <a:solidFill>
                  <a:srgbClr val="000000"/>
                </a:solidFill>
                <a:latin typeface="Calibri" pitchFamily="34" charset="0"/>
                <a:ea typeface="DejaVu Sans"/>
              </a:rPr>
              <a:t>INPUT</a:t>
            </a:r>
            <a:r>
              <a:rPr lang="en-GB" sz="1200" spc="-1" dirty="0">
                <a:solidFill>
                  <a:srgbClr val="000000"/>
                </a:solidFill>
                <a:latin typeface="Calibri" pitchFamily="34" charset="0"/>
                <a:ea typeface="DejaVu Sans"/>
              </a:rPr>
              <a:t>  (in situ and remote sensing data):</a:t>
            </a:r>
            <a:endParaRPr lang="en-GB" sz="1200" b="0" strike="noStrike" spc="-1" dirty="0">
              <a:latin typeface="Calibri" pitchFamily="34" charset="0"/>
            </a:endParaRPr>
          </a:p>
          <a:p>
            <a:pPr>
              <a:lnSpc>
                <a:spcPct val="100000"/>
              </a:lnSpc>
            </a:pPr>
            <a:r>
              <a:rPr lang="en-GB" sz="1200" b="0" strike="noStrike" spc="-1" dirty="0">
                <a:solidFill>
                  <a:srgbClr val="000000"/>
                </a:solidFill>
                <a:latin typeface="Calibri" pitchFamily="34" charset="0"/>
                <a:ea typeface="DejaVu Sans"/>
              </a:rPr>
              <a:t>- Pollutants </a:t>
            </a:r>
            <a:r>
              <a:rPr lang="en-GB" sz="1200" b="0" strike="noStrike" spc="-1" dirty="0">
                <a:solidFill>
                  <a:srgbClr val="000000"/>
                </a:solidFill>
                <a:latin typeface="+mj-lt"/>
                <a:ea typeface="DejaVu Sans"/>
              </a:rPr>
              <a:t>concentrations</a:t>
            </a:r>
            <a:r>
              <a:rPr lang="en-GB" sz="1200" b="0" strike="noStrike" spc="-1" dirty="0">
                <a:solidFill>
                  <a:srgbClr val="000000"/>
                </a:solidFill>
                <a:latin typeface="Calibri" pitchFamily="34" charset="0"/>
                <a:ea typeface="DejaVu Sans"/>
              </a:rPr>
              <a:t> (CAMS)</a:t>
            </a:r>
            <a:endParaRPr lang="en-GB" sz="1200" b="0" strike="noStrike" spc="-1" dirty="0">
              <a:latin typeface="Calibri" pitchFamily="34" charset="0"/>
            </a:endParaRPr>
          </a:p>
          <a:p>
            <a:pPr>
              <a:lnSpc>
                <a:spcPct val="100000"/>
              </a:lnSpc>
            </a:pPr>
            <a:r>
              <a:rPr lang="en-GB" sz="1200" b="0" strike="noStrike" spc="-1" dirty="0">
                <a:solidFill>
                  <a:srgbClr val="000000"/>
                </a:solidFill>
                <a:latin typeface="Calibri" pitchFamily="34" charset="0"/>
                <a:ea typeface="DejaVu Sans"/>
              </a:rPr>
              <a:t>- Meteorology fields  (COSMO/MED)</a:t>
            </a:r>
            <a:endParaRPr lang="en-GB" sz="1200" b="0" strike="noStrike" spc="-1" dirty="0">
              <a:latin typeface="Calibri" pitchFamily="34" charset="0"/>
            </a:endParaRPr>
          </a:p>
          <a:p>
            <a:pPr>
              <a:lnSpc>
                <a:spcPct val="100000"/>
              </a:lnSpc>
            </a:pPr>
            <a:r>
              <a:rPr lang="en-GB" sz="1200" b="0" strike="noStrike" spc="-1" dirty="0">
                <a:solidFill>
                  <a:srgbClr val="000000"/>
                </a:solidFill>
                <a:latin typeface="Calibri" pitchFamily="34" charset="0"/>
                <a:ea typeface="DejaVu Sans"/>
              </a:rPr>
              <a:t>- Emission inventory </a:t>
            </a:r>
            <a:endParaRPr lang="en-GB" sz="1200" b="0" strike="noStrike" spc="-1" dirty="0">
              <a:latin typeface="Calibri" pitchFamily="34" charset="0"/>
            </a:endParaRPr>
          </a:p>
          <a:p>
            <a:pPr>
              <a:lnSpc>
                <a:spcPct val="100000"/>
              </a:lnSpc>
            </a:pPr>
            <a:r>
              <a:rPr lang="en-GB" sz="1200" b="0" strike="noStrike" spc="-1" dirty="0">
                <a:solidFill>
                  <a:srgbClr val="000000"/>
                </a:solidFill>
                <a:latin typeface="Calibri" pitchFamily="34" charset="0"/>
                <a:ea typeface="DejaVu Sans"/>
              </a:rPr>
              <a:t>- Land cover/use</a:t>
            </a:r>
            <a:endParaRPr lang="en-GB" sz="1200" b="0" strike="noStrike" spc="-1" dirty="0">
              <a:latin typeface="Calibri" pitchFamily="34" charset="0"/>
            </a:endParaRPr>
          </a:p>
        </p:txBody>
      </p:sp>
      <p:sp>
        <p:nvSpPr>
          <p:cNvPr id="22" name="CustomShape 10"/>
          <p:cNvSpPr/>
          <p:nvPr/>
        </p:nvSpPr>
        <p:spPr>
          <a:xfrm>
            <a:off x="4619499" y="5032187"/>
            <a:ext cx="3681353" cy="1014209"/>
          </a:xfrm>
          <a:prstGeom prst="rect">
            <a:avLst/>
          </a:prstGeom>
          <a:noFill/>
          <a:ln w="936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200" b="1" spc="-1" dirty="0">
                <a:solidFill>
                  <a:srgbClr val="000000"/>
                </a:solidFill>
                <a:latin typeface="+mj-lt"/>
                <a:ea typeface="DejaVu Sans"/>
              </a:rPr>
              <a:t>PROCESS</a:t>
            </a:r>
            <a:r>
              <a:rPr lang="en-GB" sz="1200" spc="-1" dirty="0">
                <a:solidFill>
                  <a:srgbClr val="000000"/>
                </a:solidFill>
                <a:latin typeface="+mj-lt"/>
                <a:ea typeface="DejaVu Sans"/>
              </a:rPr>
              <a:t>:</a:t>
            </a:r>
            <a:endParaRPr lang="en-GB" sz="1200" strike="noStrike" spc="-1" dirty="0">
              <a:latin typeface="+mj-lt"/>
            </a:endParaRPr>
          </a:p>
          <a:p>
            <a:pPr>
              <a:lnSpc>
                <a:spcPct val="100000"/>
              </a:lnSpc>
            </a:pPr>
            <a:r>
              <a:rPr lang="en-GB" sz="1200" b="0" strike="noStrike" spc="-1" dirty="0">
                <a:solidFill>
                  <a:srgbClr val="000000"/>
                </a:solidFill>
                <a:latin typeface="+mj-lt"/>
                <a:ea typeface="DejaVu Sans"/>
              </a:rPr>
              <a:t>- CHIMERE (Photochemical  </a:t>
            </a:r>
            <a:r>
              <a:rPr lang="en-GB" sz="1200" b="0" strike="noStrike" spc="-1" dirty="0" err="1">
                <a:solidFill>
                  <a:srgbClr val="000000"/>
                </a:solidFill>
                <a:latin typeface="+mj-lt"/>
                <a:ea typeface="DejaVu Sans"/>
              </a:rPr>
              <a:t>Eulerian</a:t>
            </a:r>
            <a:r>
              <a:rPr lang="en-GB" sz="1200" b="0" strike="noStrike" spc="-1" dirty="0">
                <a:solidFill>
                  <a:srgbClr val="000000"/>
                </a:solidFill>
                <a:latin typeface="+mj-lt"/>
                <a:ea typeface="DejaVu Sans"/>
              </a:rPr>
              <a:t> transport model)</a:t>
            </a:r>
            <a:endParaRPr lang="en-GB" sz="1200" b="0" strike="noStrike" spc="-1" dirty="0">
              <a:latin typeface="+mj-lt"/>
            </a:endParaRPr>
          </a:p>
          <a:p>
            <a:pPr>
              <a:lnSpc>
                <a:spcPct val="100000"/>
              </a:lnSpc>
              <a:buFontTx/>
              <a:buChar char="-"/>
            </a:pPr>
            <a:r>
              <a:rPr lang="en-US" sz="1200" dirty="0" err="1">
                <a:latin typeface="+mj-lt"/>
                <a:ea typeface="+mn-lt"/>
                <a:cs typeface="+mn-lt"/>
              </a:rPr>
              <a:t>Spatio</a:t>
            </a:r>
            <a:r>
              <a:rPr lang="en-US" sz="1200" dirty="0">
                <a:latin typeface="+mj-lt"/>
                <a:ea typeface="+mn-lt"/>
                <a:cs typeface="+mn-lt"/>
              </a:rPr>
              <a:t>-temporal</a:t>
            </a:r>
            <a:r>
              <a:rPr lang="en-US" sz="1200" dirty="0">
                <a:latin typeface="+mj-lt"/>
              </a:rPr>
              <a:t> </a:t>
            </a:r>
            <a:r>
              <a:rPr lang="en-US" sz="1200" dirty="0" err="1">
                <a:latin typeface="+mj-lt"/>
              </a:rPr>
              <a:t>modelling</a:t>
            </a:r>
            <a:r>
              <a:rPr lang="en-US" sz="1200" dirty="0">
                <a:latin typeface="+mj-lt"/>
              </a:rPr>
              <a:t> </a:t>
            </a:r>
          </a:p>
          <a:p>
            <a:pPr>
              <a:lnSpc>
                <a:spcPct val="100000"/>
              </a:lnSpc>
            </a:pPr>
            <a:endParaRPr lang="it-IT" sz="1200" b="0" strike="noStrike" spc="-1" dirty="0">
              <a:latin typeface="+mj-lt"/>
            </a:endParaRPr>
          </a:p>
          <a:p>
            <a:pPr>
              <a:lnSpc>
                <a:spcPct val="100000"/>
              </a:lnSpc>
            </a:pPr>
            <a:endParaRPr lang="en-GB" sz="1200" b="0" strike="noStrike" spc="-1" dirty="0">
              <a:latin typeface="+mj-lt"/>
            </a:endParaRPr>
          </a:p>
        </p:txBody>
      </p:sp>
      <p:sp>
        <p:nvSpPr>
          <p:cNvPr id="23" name="CustomShape 9"/>
          <p:cNvSpPr/>
          <p:nvPr/>
        </p:nvSpPr>
        <p:spPr>
          <a:xfrm>
            <a:off x="8360232" y="5038380"/>
            <a:ext cx="3093478" cy="1014209"/>
          </a:xfrm>
          <a:prstGeom prst="rect">
            <a:avLst/>
          </a:prstGeom>
          <a:noFill/>
          <a:ln w="936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200" b="1" strike="noStrike" spc="-1" dirty="0">
                <a:solidFill>
                  <a:srgbClr val="000000"/>
                </a:solidFill>
                <a:ea typeface="DejaVu Sans"/>
              </a:rPr>
              <a:t>OUTPUT</a:t>
            </a:r>
            <a:r>
              <a:rPr lang="en-GB" sz="1200" b="0" strike="noStrike" spc="-1" dirty="0">
                <a:solidFill>
                  <a:srgbClr val="000000"/>
                </a:solidFill>
                <a:ea typeface="DejaVu Sans"/>
              </a:rPr>
              <a:t>:</a:t>
            </a:r>
            <a:endParaRPr lang="en-GB" sz="1200" b="0" strike="noStrike" spc="-1" dirty="0"/>
          </a:p>
          <a:p>
            <a:pPr>
              <a:lnSpc>
                <a:spcPct val="100000"/>
              </a:lnSpc>
            </a:pPr>
            <a:r>
              <a:rPr lang="en-GB" sz="1200" b="0" strike="noStrike" spc="-1" dirty="0">
                <a:solidFill>
                  <a:srgbClr val="000000"/>
                </a:solidFill>
                <a:ea typeface="DejaVu Sans"/>
              </a:rPr>
              <a:t>Air quality  numerical data  over Italian domain to use by ARPAs to regional model  </a:t>
            </a:r>
          </a:p>
          <a:p>
            <a:pPr>
              <a:lnSpc>
                <a:spcPct val="100000"/>
              </a:lnSpc>
            </a:pPr>
            <a:endParaRPr lang="en-GB" sz="1200" b="0" strike="noStrike" spc="-1" dirty="0">
              <a:solidFill>
                <a:srgbClr val="000000"/>
              </a:solidFill>
              <a:ea typeface="DejaVu Sans"/>
            </a:endParaRPr>
          </a:p>
          <a:p>
            <a:pPr>
              <a:lnSpc>
                <a:spcPct val="100000"/>
              </a:lnSpc>
            </a:pPr>
            <a:endParaRPr lang="en-GB" sz="1200" b="0" strike="noStrike" spc="-1" dirty="0"/>
          </a:p>
        </p:txBody>
      </p:sp>
      <p:pic>
        <p:nvPicPr>
          <p:cNvPr id="20" name="Immagine 19" descr="ASI_logopng.png"/>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1964019" y="6241432"/>
            <a:ext cx="664271" cy="414000"/>
          </a:xfrm>
          <a:prstGeom prst="rect">
            <a:avLst/>
          </a:prstGeom>
        </p:spPr>
      </p:pic>
      <p:sp>
        <p:nvSpPr>
          <p:cNvPr id="21" name="Rettangolo 20"/>
          <p:cNvSpPr/>
          <p:nvPr/>
        </p:nvSpPr>
        <p:spPr>
          <a:xfrm>
            <a:off x="9435528" y="4683657"/>
            <a:ext cx="2755306" cy="276999"/>
          </a:xfrm>
          <a:prstGeom prst="rect">
            <a:avLst/>
          </a:prstGeom>
        </p:spPr>
        <p:txBody>
          <a:bodyPr wrap="square">
            <a:spAutoFit/>
          </a:bodyPr>
          <a:lstStyle/>
          <a:p>
            <a:pPr algn="r"/>
            <a:r>
              <a:rPr lang="it-IT" sz="1200" i="1" dirty="0" err="1">
                <a:solidFill>
                  <a:srgbClr val="0070C0"/>
                </a:solidFill>
              </a:rPr>
              <a:t>By</a:t>
            </a:r>
            <a:r>
              <a:rPr lang="it-IT" sz="1200" i="1" dirty="0">
                <a:solidFill>
                  <a:srgbClr val="0070C0"/>
                </a:solidFill>
              </a:rPr>
              <a:t> ASI ISPRA AIR QUALITY </a:t>
            </a:r>
            <a:endParaRPr lang="en-GB" sz="1200" i="1" dirty="0">
              <a:solidFill>
                <a:srgbClr val="0070C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1468"/>
            <a:ext cx="10515600" cy="807183"/>
          </a:xfrm>
        </p:spPr>
        <p:txBody>
          <a:bodyPr/>
          <a:lstStyle/>
          <a:p>
            <a:r>
              <a:rPr lang="it-IT" altLang="it-IT" sz="2800" dirty="0">
                <a:solidFill>
                  <a:srgbClr val="792136"/>
                </a:solidFill>
              </a:rPr>
              <a:t>AQ </a:t>
            </a:r>
            <a:r>
              <a:rPr lang="it-IT" altLang="it-IT" sz="2800" dirty="0" err="1">
                <a:solidFill>
                  <a:srgbClr val="792136"/>
                </a:solidFill>
              </a:rPr>
              <a:t>operational</a:t>
            </a:r>
            <a:r>
              <a:rPr lang="it-IT" altLang="it-IT" sz="2800" dirty="0">
                <a:solidFill>
                  <a:srgbClr val="792136"/>
                </a:solidFill>
              </a:rPr>
              <a:t> service</a:t>
            </a:r>
            <a:endParaRPr lang="it-IT" dirty="0"/>
          </a:p>
        </p:txBody>
      </p:sp>
      <p:grpSp>
        <p:nvGrpSpPr>
          <p:cNvPr id="6" name="Group 35">
            <a:extLst>
              <a:ext uri="{FF2B5EF4-FFF2-40B4-BE49-F238E27FC236}">
                <a16:creationId xmlns:a16="http://schemas.microsoft.com/office/drawing/2014/main" xmlns="" id="{C7209FCE-9F93-9541-9962-1EC046EA6E6B}"/>
              </a:ext>
            </a:extLst>
          </p:cNvPr>
          <p:cNvGrpSpPr/>
          <p:nvPr/>
        </p:nvGrpSpPr>
        <p:grpSpPr>
          <a:xfrm>
            <a:off x="995591" y="2225072"/>
            <a:ext cx="3446771" cy="3184404"/>
            <a:chOff x="7907029" y="1488829"/>
            <a:chExt cx="3446771" cy="3184404"/>
          </a:xfrm>
        </p:grpSpPr>
        <p:sp>
          <p:nvSpPr>
            <p:cNvPr id="7" name="Oval 103">
              <a:extLst>
                <a:ext uri="{FF2B5EF4-FFF2-40B4-BE49-F238E27FC236}">
                  <a16:creationId xmlns:a16="http://schemas.microsoft.com/office/drawing/2014/main" xmlns="" id="{B3EB9B47-3850-A14B-93C7-39A81F309070}"/>
                </a:ext>
              </a:extLst>
            </p:cNvPr>
            <p:cNvSpPr/>
            <p:nvPr/>
          </p:nvSpPr>
          <p:spPr>
            <a:xfrm>
              <a:off x="9095089" y="1550575"/>
              <a:ext cx="736721" cy="688477"/>
            </a:xfrm>
            <a:prstGeom prst="ellipse">
              <a:avLst/>
            </a:prstGeom>
            <a:solidFill>
              <a:srgbClr val="FFFFFF"/>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8" name="Group 5">
              <a:extLst>
                <a:ext uri="{FF2B5EF4-FFF2-40B4-BE49-F238E27FC236}">
                  <a16:creationId xmlns:a16="http://schemas.microsoft.com/office/drawing/2014/main" xmlns="" id="{10FDA670-1D3B-6744-8E2A-465F090D6135}"/>
                </a:ext>
              </a:extLst>
            </p:cNvPr>
            <p:cNvGrpSpPr/>
            <p:nvPr/>
          </p:nvGrpSpPr>
          <p:grpSpPr>
            <a:xfrm>
              <a:off x="10404494" y="2425417"/>
              <a:ext cx="729576" cy="709056"/>
              <a:chOff x="3888837" y="4740360"/>
              <a:chExt cx="1356225" cy="1232932"/>
            </a:xfrm>
          </p:grpSpPr>
          <p:sp>
            <p:nvSpPr>
              <p:cNvPr id="32" name="Oval 6">
                <a:extLst>
                  <a:ext uri="{FF2B5EF4-FFF2-40B4-BE49-F238E27FC236}">
                    <a16:creationId xmlns:a16="http://schemas.microsoft.com/office/drawing/2014/main" xmlns="" id="{D871B371-5C8A-9640-A536-BC0F3A28656B}"/>
                  </a:ext>
                </a:extLst>
              </p:cNvPr>
              <p:cNvSpPr/>
              <p:nvPr/>
            </p:nvSpPr>
            <p:spPr>
              <a:xfrm>
                <a:off x="3888837" y="4740360"/>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33" name="Picture 4" descr="Home">
                <a:extLst>
                  <a:ext uri="{FF2B5EF4-FFF2-40B4-BE49-F238E27FC236}">
                    <a16:creationId xmlns:a16="http://schemas.microsoft.com/office/drawing/2014/main" xmlns="" id="{FE65F994-BD7F-294F-B5EA-CBD0A6210DEB}"/>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139878" y="5000114"/>
                <a:ext cx="874389" cy="77785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76394741-F536-9D4A-B4A9-C23ED6923248}"/>
                </a:ext>
              </a:extLst>
            </p:cNvPr>
            <p:cNvGrpSpPr/>
            <p:nvPr/>
          </p:nvGrpSpPr>
          <p:grpSpPr>
            <a:xfrm>
              <a:off x="9914310" y="1741127"/>
              <a:ext cx="868031" cy="709056"/>
              <a:chOff x="2568749" y="5244192"/>
              <a:chExt cx="1613601" cy="1232932"/>
            </a:xfrm>
          </p:grpSpPr>
          <p:sp>
            <p:nvSpPr>
              <p:cNvPr id="30" name="Oval 9">
                <a:extLst>
                  <a:ext uri="{FF2B5EF4-FFF2-40B4-BE49-F238E27FC236}">
                    <a16:creationId xmlns:a16="http://schemas.microsoft.com/office/drawing/2014/main" xmlns="" id="{069BD25B-2705-A84C-A71D-5103710A147B}"/>
                  </a:ext>
                </a:extLst>
              </p:cNvPr>
              <p:cNvSpPr/>
              <p:nvPr/>
            </p:nvSpPr>
            <p:spPr>
              <a:xfrm>
                <a:off x="2568749" y="5244192"/>
                <a:ext cx="1356226"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31" name="Picture 83" descr="Image result for ministero infrastrutture trasporti">
                <a:extLst>
                  <a:ext uri="{FF2B5EF4-FFF2-40B4-BE49-F238E27FC236}">
                    <a16:creationId xmlns:a16="http://schemas.microsoft.com/office/drawing/2014/main" xmlns="" id="{18868D5C-415C-0544-BF44-D100EEE11696}"/>
                  </a:ext>
                </a:extLst>
              </p:cNvPr>
              <p:cNvPicPr>
                <a:picLocks noChangeAspect="1" noChangeArrowheads="1"/>
              </p:cNvPicPr>
              <p:nvPr/>
            </p:nvPicPr>
            <p:blipFill>
              <a:blip r:embed="rId4" cstate="hqprint">
                <a:clrChange>
                  <a:clrFrom>
                    <a:srgbClr val="000000">
                      <a:alpha val="0"/>
                    </a:srgbClr>
                  </a:clrFrom>
                  <a:clrTo>
                    <a:srgbClr val="000000">
                      <a:alpha val="0"/>
                    </a:srgbClr>
                  </a:clrTo>
                </a:clrChange>
                <a:extLst>
                  <a:ext uri="{28A0092B-C50C-407E-A947-70E740481C1C}">
                    <a14:useLocalDpi xmlns:a14="http://schemas.microsoft.com/office/drawing/2010/main" xmlns=""/>
                  </a:ext>
                </a:extLst>
              </a:blip>
              <a:srcRect/>
              <a:stretch>
                <a:fillRect/>
              </a:stretch>
            </p:blipFill>
            <p:spPr bwMode="auto">
              <a:xfrm>
                <a:off x="2621669" y="5362932"/>
                <a:ext cx="1560681" cy="965509"/>
              </a:xfrm>
              <a:prstGeom prst="rect">
                <a:avLst/>
              </a:prstGeom>
              <a:noFill/>
            </p:spPr>
          </p:pic>
        </p:grpSp>
        <p:grpSp>
          <p:nvGrpSpPr>
            <p:cNvPr id="10" name="Group 11">
              <a:extLst>
                <a:ext uri="{FF2B5EF4-FFF2-40B4-BE49-F238E27FC236}">
                  <a16:creationId xmlns:a16="http://schemas.microsoft.com/office/drawing/2014/main" xmlns="" id="{A98C1505-B5AB-9E49-B9CB-3C5375A4E2FD}"/>
                </a:ext>
              </a:extLst>
            </p:cNvPr>
            <p:cNvGrpSpPr/>
            <p:nvPr/>
          </p:nvGrpSpPr>
          <p:grpSpPr>
            <a:xfrm>
              <a:off x="8334443" y="1912342"/>
              <a:ext cx="740432" cy="709056"/>
              <a:chOff x="2902400" y="2928882"/>
              <a:chExt cx="1376404" cy="1232932"/>
            </a:xfrm>
          </p:grpSpPr>
          <p:sp>
            <p:nvSpPr>
              <p:cNvPr id="28" name="Oval 12">
                <a:extLst>
                  <a:ext uri="{FF2B5EF4-FFF2-40B4-BE49-F238E27FC236}">
                    <a16:creationId xmlns:a16="http://schemas.microsoft.com/office/drawing/2014/main" xmlns="" id="{023FA9BE-C0F4-FC43-8BC6-6364B40FEC4C}"/>
                  </a:ext>
                </a:extLst>
              </p:cNvPr>
              <p:cNvSpPr/>
              <p:nvPr/>
            </p:nvSpPr>
            <p:spPr>
              <a:xfrm>
                <a:off x="2913524" y="2928882"/>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29" name="Immagine 3" descr="index.jpg">
                <a:extLst>
                  <a:ext uri="{FF2B5EF4-FFF2-40B4-BE49-F238E27FC236}">
                    <a16:creationId xmlns:a16="http://schemas.microsoft.com/office/drawing/2014/main" xmlns="" id="{562539C1-5D9D-2344-B66C-DF036BC3EC7F}"/>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xmlns=""/>
                  </a:ext>
                </a:extLst>
              </a:blip>
              <a:stretch>
                <a:fillRect/>
              </a:stretch>
            </p:blipFill>
            <p:spPr>
              <a:xfrm>
                <a:off x="2902400" y="3073229"/>
                <a:ext cx="1376404" cy="953288"/>
              </a:xfrm>
              <a:prstGeom prst="rect">
                <a:avLst/>
              </a:prstGeom>
            </p:spPr>
          </p:pic>
        </p:grpSp>
        <p:sp>
          <p:nvSpPr>
            <p:cNvPr id="11" name="Oval 14">
              <a:extLst>
                <a:ext uri="{FF2B5EF4-FFF2-40B4-BE49-F238E27FC236}">
                  <a16:creationId xmlns:a16="http://schemas.microsoft.com/office/drawing/2014/main" xmlns="" id="{7E28355A-D615-C945-BE66-123A3FA7EB9D}"/>
                </a:ext>
              </a:extLst>
            </p:cNvPr>
            <p:cNvSpPr/>
            <p:nvPr/>
          </p:nvSpPr>
          <p:spPr>
            <a:xfrm>
              <a:off x="7907029" y="1488829"/>
              <a:ext cx="3446771" cy="3184404"/>
            </a:xfrm>
            <a:prstGeom prst="ellipse">
              <a:avLst/>
            </a:prstGeom>
            <a:noFill/>
            <a:ln w="28575">
              <a:solidFill>
                <a:srgbClr val="C0000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sp>
          <p:nvSpPr>
            <p:cNvPr id="12" name="Oval 16">
              <a:extLst>
                <a:ext uri="{FF2B5EF4-FFF2-40B4-BE49-F238E27FC236}">
                  <a16:creationId xmlns:a16="http://schemas.microsoft.com/office/drawing/2014/main" xmlns="" id="{A5CA44F0-844F-9E46-A5F0-AFA7025DAD08}"/>
                </a:ext>
              </a:extLst>
            </p:cNvPr>
            <p:cNvSpPr/>
            <p:nvPr/>
          </p:nvSpPr>
          <p:spPr>
            <a:xfrm>
              <a:off x="7973919" y="2621208"/>
              <a:ext cx="729576" cy="709056"/>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grpSp>
          <p:nvGrpSpPr>
            <p:cNvPr id="13" name="Group 18">
              <a:extLst>
                <a:ext uri="{FF2B5EF4-FFF2-40B4-BE49-F238E27FC236}">
                  <a16:creationId xmlns:a16="http://schemas.microsoft.com/office/drawing/2014/main" xmlns="" id="{F3F194DB-0A69-D344-845A-D462DF431766}"/>
                </a:ext>
              </a:extLst>
            </p:cNvPr>
            <p:cNvGrpSpPr/>
            <p:nvPr/>
          </p:nvGrpSpPr>
          <p:grpSpPr>
            <a:xfrm>
              <a:off x="8210560" y="3403294"/>
              <a:ext cx="729576" cy="709056"/>
              <a:chOff x="1932580" y="2065813"/>
              <a:chExt cx="1356225" cy="1232932"/>
            </a:xfrm>
          </p:grpSpPr>
          <p:sp>
            <p:nvSpPr>
              <p:cNvPr id="26" name="Oval 19">
                <a:extLst>
                  <a:ext uri="{FF2B5EF4-FFF2-40B4-BE49-F238E27FC236}">
                    <a16:creationId xmlns:a16="http://schemas.microsoft.com/office/drawing/2014/main" xmlns="" id="{366F2073-DE25-6241-897F-CA09E37503D7}"/>
                  </a:ext>
                </a:extLst>
              </p:cNvPr>
              <p:cNvSpPr/>
              <p:nvPr/>
            </p:nvSpPr>
            <p:spPr>
              <a:xfrm>
                <a:off x="1932580" y="2065813"/>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27" name="Picture 12" descr="Image result for mipaaf">
                <a:extLst>
                  <a:ext uri="{FF2B5EF4-FFF2-40B4-BE49-F238E27FC236}">
                    <a16:creationId xmlns:a16="http://schemas.microsoft.com/office/drawing/2014/main" xmlns="" id="{1D741EE1-17FF-A44F-B646-674A76EE69CA}"/>
                  </a:ext>
                </a:extLst>
              </p:cNvPr>
              <p:cNvPicPr>
                <a:picLocks noChangeAspect="1" noChangeArrowheads="1"/>
              </p:cNvPicPr>
              <p:nvPr/>
            </p:nvPicPr>
            <p:blipFill>
              <a:blip r:embed="rId6" cstate="hqprint">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2050370" y="2233132"/>
                <a:ext cx="1066557" cy="897106"/>
              </a:xfrm>
              <a:prstGeom prst="rect">
                <a:avLst/>
              </a:prstGeom>
              <a:noFill/>
            </p:spPr>
          </p:pic>
        </p:grpSp>
        <p:grpSp>
          <p:nvGrpSpPr>
            <p:cNvPr id="14" name="Group 21">
              <a:extLst>
                <a:ext uri="{FF2B5EF4-FFF2-40B4-BE49-F238E27FC236}">
                  <a16:creationId xmlns:a16="http://schemas.microsoft.com/office/drawing/2014/main" xmlns="" id="{54B932D7-29ED-1A49-A852-26E177B3CD27}"/>
                </a:ext>
              </a:extLst>
            </p:cNvPr>
            <p:cNvGrpSpPr/>
            <p:nvPr/>
          </p:nvGrpSpPr>
          <p:grpSpPr>
            <a:xfrm>
              <a:off x="10364836" y="3194797"/>
              <a:ext cx="729576" cy="709056"/>
              <a:chOff x="4067235" y="2270281"/>
              <a:chExt cx="1356225" cy="1232932"/>
            </a:xfrm>
          </p:grpSpPr>
          <p:sp>
            <p:nvSpPr>
              <p:cNvPr id="24" name="Oval 22">
                <a:extLst>
                  <a:ext uri="{FF2B5EF4-FFF2-40B4-BE49-F238E27FC236}">
                    <a16:creationId xmlns:a16="http://schemas.microsoft.com/office/drawing/2014/main" xmlns="" id="{3B98962F-9D1C-E645-870C-EEC984775A89}"/>
                  </a:ext>
                </a:extLst>
              </p:cNvPr>
              <p:cNvSpPr/>
              <p:nvPr/>
            </p:nvSpPr>
            <p:spPr>
              <a:xfrm>
                <a:off x="4067235" y="2270281"/>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25" name="Picture 169" descr="Related image">
                <a:extLst>
                  <a:ext uri="{FF2B5EF4-FFF2-40B4-BE49-F238E27FC236}">
                    <a16:creationId xmlns:a16="http://schemas.microsoft.com/office/drawing/2014/main" xmlns="" id="{11E54787-4AA9-2443-8B11-2E74D9C18946}"/>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bwMode="auto">
              <a:xfrm>
                <a:off x="4173229" y="2696193"/>
                <a:ext cx="1190762" cy="35272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5" name="Group 24">
              <a:extLst>
                <a:ext uri="{FF2B5EF4-FFF2-40B4-BE49-F238E27FC236}">
                  <a16:creationId xmlns:a16="http://schemas.microsoft.com/office/drawing/2014/main" xmlns="" id="{D1624253-B9A6-DD48-8D03-E372B4FD8F66}"/>
                </a:ext>
              </a:extLst>
            </p:cNvPr>
            <p:cNvGrpSpPr/>
            <p:nvPr/>
          </p:nvGrpSpPr>
          <p:grpSpPr>
            <a:xfrm>
              <a:off x="8838898" y="3830852"/>
              <a:ext cx="729576" cy="709056"/>
              <a:chOff x="1214720" y="4772595"/>
              <a:chExt cx="1356225" cy="1232932"/>
            </a:xfrm>
          </p:grpSpPr>
          <p:sp>
            <p:nvSpPr>
              <p:cNvPr id="22" name="Oval 25">
                <a:extLst>
                  <a:ext uri="{FF2B5EF4-FFF2-40B4-BE49-F238E27FC236}">
                    <a16:creationId xmlns:a16="http://schemas.microsoft.com/office/drawing/2014/main" xmlns="" id="{782FAE9B-76ED-CB40-B349-74D671BF3E6F}"/>
                  </a:ext>
                </a:extLst>
              </p:cNvPr>
              <p:cNvSpPr/>
              <p:nvPr/>
            </p:nvSpPr>
            <p:spPr>
              <a:xfrm>
                <a:off x="1214720" y="4772595"/>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23" name="Picture 26" descr="Sistema Nazionale per la Protezione dell'Ambiente - SNPA">
                <a:extLst>
                  <a:ext uri="{FF2B5EF4-FFF2-40B4-BE49-F238E27FC236}">
                    <a16:creationId xmlns:a16="http://schemas.microsoft.com/office/drawing/2014/main" xmlns="" id="{6AAE6A0B-698E-614D-82E5-8CDD11D13D3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374768" y="4988482"/>
                <a:ext cx="1052069" cy="89436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6" name="TextBox 27">
              <a:extLst>
                <a:ext uri="{FF2B5EF4-FFF2-40B4-BE49-F238E27FC236}">
                  <a16:creationId xmlns:a16="http://schemas.microsoft.com/office/drawing/2014/main" xmlns="" id="{EEA49C96-2800-B441-BEED-CCED0F1E0C8F}"/>
                </a:ext>
              </a:extLst>
            </p:cNvPr>
            <p:cNvSpPr txBox="1"/>
            <p:nvPr/>
          </p:nvSpPr>
          <p:spPr>
            <a:xfrm>
              <a:off x="8682711" y="2756367"/>
              <a:ext cx="1772380" cy="569387"/>
            </a:xfrm>
            <a:prstGeom prst="rect">
              <a:avLst/>
            </a:prstGeom>
            <a:noFill/>
            <a:extLst>
              <a:ext uri="{909E8E84-426E-40dd-AFC4-6F175D3DCCD1}">
                <a14:hiddenFill xmlns="" xmlns:a14="http://schemas.microsoft.com/office/drawing/2010/main">
                  <a:solidFill>
                    <a:srgbClr val="A32020"/>
                  </a:solidFill>
                </a14:hiddenFill>
              </a:ext>
            </a:extLst>
          </p:spPr>
          <p:txBody>
            <a:bodyPr wrap="square" lIns="0" tIns="0" rIns="0" bIns="0" rtlCol="0" anchor="ctr">
              <a:spAutoFit/>
            </a:bodyPr>
            <a:lstStyle/>
            <a:p>
              <a:pPr algn="ctr">
                <a:spcAft>
                  <a:spcPts val="600"/>
                </a:spcAft>
                <a:buSzPct val="100000"/>
              </a:pPr>
              <a:r>
                <a:rPr lang="en-US" sz="1600" b="1" dirty="0">
                  <a:solidFill>
                    <a:schemeClr val="accent1"/>
                  </a:solidFill>
                  <a:latin typeface="+mj-lt"/>
                </a:rPr>
                <a:t>Institutional users</a:t>
              </a:r>
            </a:p>
            <a:p>
              <a:pPr algn="ctr">
                <a:spcAft>
                  <a:spcPts val="600"/>
                </a:spcAft>
                <a:buSzPct val="100000"/>
              </a:pPr>
              <a:r>
                <a:rPr lang="en-US" sz="1600" b="1" dirty="0">
                  <a:solidFill>
                    <a:schemeClr val="accent1"/>
                  </a:solidFill>
                  <a:latin typeface="+mj-lt"/>
                </a:rPr>
                <a:t>(Buyers Group)</a:t>
              </a:r>
              <a:endParaRPr lang="en-US" sz="1600" dirty="0">
                <a:solidFill>
                  <a:schemeClr val="accent1"/>
                </a:solidFill>
                <a:latin typeface="+mj-lt"/>
              </a:endParaRPr>
            </a:p>
          </p:txBody>
        </p:sp>
        <p:pic>
          <p:nvPicPr>
            <p:cNvPr id="17" name="Picture 31">
              <a:extLst>
                <a:ext uri="{FF2B5EF4-FFF2-40B4-BE49-F238E27FC236}">
                  <a16:creationId xmlns:a16="http://schemas.microsoft.com/office/drawing/2014/main" xmlns="" id="{2A587ADD-004A-7045-B392-D62761E279D0}"/>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757453" y="3449970"/>
              <a:ext cx="9525" cy="95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 name="Group 31">
              <a:extLst>
                <a:ext uri="{FF2B5EF4-FFF2-40B4-BE49-F238E27FC236}">
                  <a16:creationId xmlns:a16="http://schemas.microsoft.com/office/drawing/2014/main" xmlns="" id="{0976EF0C-CBE5-F940-955C-66239501E481}"/>
                </a:ext>
              </a:extLst>
            </p:cNvPr>
            <p:cNvGrpSpPr/>
            <p:nvPr/>
          </p:nvGrpSpPr>
          <p:grpSpPr>
            <a:xfrm>
              <a:off x="9428617" y="3744885"/>
              <a:ext cx="1172631" cy="800294"/>
              <a:chOff x="5468787" y="3719153"/>
              <a:chExt cx="1172631" cy="800294"/>
            </a:xfrm>
          </p:grpSpPr>
          <p:sp>
            <p:nvSpPr>
              <p:cNvPr id="19" name="Oval 103">
                <a:extLst>
                  <a:ext uri="{FF2B5EF4-FFF2-40B4-BE49-F238E27FC236}">
                    <a16:creationId xmlns:a16="http://schemas.microsoft.com/office/drawing/2014/main" xmlns="" id="{F4BD1DB5-DA06-C84F-A64F-6D643EDD8CCE}"/>
                  </a:ext>
                </a:extLst>
              </p:cNvPr>
              <p:cNvSpPr/>
              <p:nvPr/>
            </p:nvSpPr>
            <p:spPr>
              <a:xfrm>
                <a:off x="5665335" y="3719153"/>
                <a:ext cx="827749" cy="800294"/>
              </a:xfrm>
              <a:prstGeom prst="ellipse">
                <a:avLst/>
              </a:prstGeom>
              <a:solidFill>
                <a:srgbClr val="FFFFFF"/>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3">
                <a:extLst>
                  <a:ext uri="{FF2B5EF4-FFF2-40B4-BE49-F238E27FC236}">
                    <a16:creationId xmlns:a16="http://schemas.microsoft.com/office/drawing/2014/main" xmlns="" id="{8AFAC7B6-3E3C-E240-9833-35F86890106E}"/>
                  </a:ext>
                </a:extLst>
              </p:cNvPr>
              <p:cNvSpPr/>
              <p:nvPr/>
            </p:nvSpPr>
            <p:spPr>
              <a:xfrm>
                <a:off x="5468787" y="4095977"/>
                <a:ext cx="1172631" cy="276999"/>
              </a:xfrm>
              <a:prstGeom prst="rect">
                <a:avLst/>
              </a:prstGeom>
            </p:spPr>
            <p:txBody>
              <a:bodyPr wrap="square">
                <a:spAutoFit/>
              </a:bodyPr>
              <a:lstStyle/>
              <a:p>
                <a:pPr algn="ctr"/>
                <a:r>
                  <a:rPr lang="en-GB" sz="1200" dirty="0"/>
                  <a:t>Casa Italia</a:t>
                </a:r>
              </a:p>
            </p:txBody>
          </p:sp>
          <p:pic>
            <p:nvPicPr>
              <p:cNvPr id="21" name="Immagine 79" descr="Emblem_of_Italy.jpg">
                <a:extLst>
                  <a:ext uri="{FF2B5EF4-FFF2-40B4-BE49-F238E27FC236}">
                    <a16:creationId xmlns:a16="http://schemas.microsoft.com/office/drawing/2014/main" xmlns="" id="{E4457F21-7B16-974F-9CA0-E03CFFD4F188}"/>
                  </a:ext>
                </a:extLst>
              </p:cNvPr>
              <p:cNvPicPr>
                <a:picLocks noChangeAspect="1"/>
              </p:cNvPicPr>
              <p:nvPr/>
            </p:nvPicPr>
            <p:blipFill>
              <a:blip r:embed="rId10" cstate="hqprint">
                <a:extLst>
                  <a:ext uri="{28A0092B-C50C-407E-A947-70E740481C1C}">
                    <a14:useLocalDpi xmlns:a14="http://schemas.microsoft.com/office/drawing/2010/main" xmlns=""/>
                  </a:ext>
                </a:extLst>
              </a:blip>
              <a:stretch>
                <a:fillRect/>
              </a:stretch>
            </p:blipFill>
            <p:spPr>
              <a:xfrm>
                <a:off x="5919007" y="3782099"/>
                <a:ext cx="329088" cy="375161"/>
              </a:xfrm>
              <a:prstGeom prst="rect">
                <a:avLst/>
              </a:prstGeom>
            </p:spPr>
          </p:pic>
        </p:grpSp>
      </p:grpSp>
      <p:sp>
        <p:nvSpPr>
          <p:cNvPr id="34" name="Rettangolo arrotondato 17">
            <a:extLst>
              <a:ext uri="{FF2B5EF4-FFF2-40B4-BE49-F238E27FC236}">
                <a16:creationId xmlns:a16="http://schemas.microsoft.com/office/drawing/2014/main" xmlns="" id="{93D8DA4F-7B4E-2D4D-BA90-AD86F543C399}"/>
              </a:ext>
            </a:extLst>
          </p:cNvPr>
          <p:cNvSpPr/>
          <p:nvPr/>
        </p:nvSpPr>
        <p:spPr>
          <a:xfrm>
            <a:off x="4835210" y="2975295"/>
            <a:ext cx="2008481"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solidFill>
                  <a:schemeClr val="tx1"/>
                </a:solidFill>
              </a:rPr>
              <a:t>Zero pollution action plan EU</a:t>
            </a:r>
          </a:p>
        </p:txBody>
      </p:sp>
      <p:sp>
        <p:nvSpPr>
          <p:cNvPr id="35" name="Rettangolo arrotondato 16">
            <a:extLst>
              <a:ext uri="{FF2B5EF4-FFF2-40B4-BE49-F238E27FC236}">
                <a16:creationId xmlns:a16="http://schemas.microsoft.com/office/drawing/2014/main" xmlns="" id="{73DD9CBA-051E-F44D-9D2A-2F0C98C933C7}"/>
              </a:ext>
            </a:extLst>
          </p:cNvPr>
          <p:cNvSpPr/>
          <p:nvPr/>
        </p:nvSpPr>
        <p:spPr>
          <a:xfrm>
            <a:off x="6949441" y="3052152"/>
            <a:ext cx="2528832"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1600" dirty="0" err="1">
                <a:solidFill>
                  <a:schemeClr val="tx1"/>
                </a:solidFill>
              </a:rPr>
              <a:t>Directive</a:t>
            </a:r>
            <a:r>
              <a:rPr lang="it-IT" sz="1600" dirty="0">
                <a:solidFill>
                  <a:schemeClr val="tx1"/>
                </a:solidFill>
              </a:rPr>
              <a:t> 2001/81/CE (NEC) </a:t>
            </a:r>
            <a:r>
              <a:rPr lang="en-US" sz="1600" dirty="0">
                <a:solidFill>
                  <a:schemeClr val="tx1"/>
                </a:solidFill>
              </a:rPr>
              <a:t>national emissions of atmospheric pollutants </a:t>
            </a:r>
          </a:p>
        </p:txBody>
      </p:sp>
      <p:sp>
        <p:nvSpPr>
          <p:cNvPr id="36" name="Rettangolo arrotondato 16">
            <a:extLst>
              <a:ext uri="{FF2B5EF4-FFF2-40B4-BE49-F238E27FC236}">
                <a16:creationId xmlns:a16="http://schemas.microsoft.com/office/drawing/2014/main" xmlns="" id="{647FE24A-883B-6E4E-A951-16AAD835FC6E}"/>
              </a:ext>
            </a:extLst>
          </p:cNvPr>
          <p:cNvSpPr/>
          <p:nvPr/>
        </p:nvSpPr>
        <p:spPr>
          <a:xfrm>
            <a:off x="4777112" y="3910491"/>
            <a:ext cx="2007144"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solidFill>
                  <a:schemeClr val="tx1"/>
                </a:solidFill>
              </a:rPr>
              <a:t>Air  Quality plans by regions</a:t>
            </a:r>
            <a:endParaRPr lang="it-IT" sz="1600" dirty="0">
              <a:solidFill>
                <a:schemeClr val="tx1"/>
              </a:solidFill>
            </a:endParaRPr>
          </a:p>
        </p:txBody>
      </p:sp>
      <p:sp>
        <p:nvSpPr>
          <p:cNvPr id="37" name="Rettangolo arrotondato 16">
            <a:extLst>
              <a:ext uri="{FF2B5EF4-FFF2-40B4-BE49-F238E27FC236}">
                <a16:creationId xmlns:a16="http://schemas.microsoft.com/office/drawing/2014/main" xmlns="" id="{0434B03C-89DD-8C4A-8438-D412894F9075}"/>
              </a:ext>
            </a:extLst>
          </p:cNvPr>
          <p:cNvSpPr/>
          <p:nvPr/>
        </p:nvSpPr>
        <p:spPr>
          <a:xfrm>
            <a:off x="7338660" y="3848177"/>
            <a:ext cx="1858694" cy="65585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1600" dirty="0">
                <a:solidFill>
                  <a:schemeClr val="tx1"/>
                </a:solidFill>
              </a:rPr>
              <a:t>Direttiva 2004/107/CE</a:t>
            </a:r>
            <a:endParaRPr lang="en-US" sz="1600" dirty="0">
              <a:solidFill>
                <a:schemeClr val="tx1"/>
              </a:solidFill>
            </a:endParaRPr>
          </a:p>
        </p:txBody>
      </p:sp>
      <p:sp>
        <p:nvSpPr>
          <p:cNvPr id="38" name="Rettangolo arrotondato 16">
            <a:extLst>
              <a:ext uri="{FF2B5EF4-FFF2-40B4-BE49-F238E27FC236}">
                <a16:creationId xmlns:a16="http://schemas.microsoft.com/office/drawing/2014/main" xmlns="" id="{0DB45EAE-8EB7-B843-B609-8D03369DB016}"/>
              </a:ext>
            </a:extLst>
          </p:cNvPr>
          <p:cNvSpPr/>
          <p:nvPr/>
        </p:nvSpPr>
        <p:spPr>
          <a:xfrm>
            <a:off x="7419105" y="4610982"/>
            <a:ext cx="2059168"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err="1">
                <a:solidFill>
                  <a:schemeClr val="tx1"/>
                </a:solidFill>
              </a:rPr>
              <a:t>Sentenza</a:t>
            </a:r>
            <a:r>
              <a:rPr lang="en-US" sz="1600" dirty="0">
                <a:solidFill>
                  <a:schemeClr val="tx1"/>
                </a:solidFill>
              </a:rPr>
              <a:t> 10/11/220 per il </a:t>
            </a:r>
            <a:r>
              <a:rPr lang="en-US" sz="1600" dirty="0" err="1">
                <a:solidFill>
                  <a:schemeClr val="tx1"/>
                </a:solidFill>
              </a:rPr>
              <a:t>superamento</a:t>
            </a:r>
            <a:r>
              <a:rPr lang="en-US" sz="1600" dirty="0">
                <a:solidFill>
                  <a:schemeClr val="tx1"/>
                </a:solidFill>
              </a:rPr>
              <a:t> VL PM10</a:t>
            </a:r>
          </a:p>
        </p:txBody>
      </p:sp>
      <p:sp>
        <p:nvSpPr>
          <p:cNvPr id="40" name="Rettangolo arrotondato 16">
            <a:extLst>
              <a:ext uri="{FF2B5EF4-FFF2-40B4-BE49-F238E27FC236}">
                <a16:creationId xmlns:a16="http://schemas.microsoft.com/office/drawing/2014/main" xmlns="" id="{DE026192-29CF-8147-AB89-8DD06BB505D7}"/>
              </a:ext>
            </a:extLst>
          </p:cNvPr>
          <p:cNvSpPr/>
          <p:nvPr/>
        </p:nvSpPr>
        <p:spPr>
          <a:xfrm>
            <a:off x="9715365" y="3147686"/>
            <a:ext cx="2325566"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1600" dirty="0" err="1">
                <a:solidFill>
                  <a:schemeClr val="tx1"/>
                </a:solidFill>
              </a:rPr>
              <a:t>short-term</a:t>
            </a:r>
            <a:r>
              <a:rPr lang="it-IT" sz="1600" dirty="0">
                <a:solidFill>
                  <a:schemeClr val="tx1"/>
                </a:solidFill>
              </a:rPr>
              <a:t> </a:t>
            </a:r>
            <a:r>
              <a:rPr lang="it-IT" sz="1600" dirty="0" err="1">
                <a:solidFill>
                  <a:schemeClr val="tx1"/>
                </a:solidFill>
              </a:rPr>
              <a:t>actions</a:t>
            </a:r>
            <a:r>
              <a:rPr lang="it-IT" sz="1600" dirty="0">
                <a:solidFill>
                  <a:schemeClr val="tx1"/>
                </a:solidFill>
              </a:rPr>
              <a:t> </a:t>
            </a:r>
            <a:r>
              <a:rPr lang="it-IT" sz="1600" dirty="0" err="1">
                <a:solidFill>
                  <a:schemeClr val="tx1"/>
                </a:solidFill>
              </a:rPr>
              <a:t>plans</a:t>
            </a:r>
            <a:endParaRPr lang="it-IT" sz="1600" dirty="0">
              <a:solidFill>
                <a:schemeClr val="tx1"/>
              </a:solidFill>
            </a:endParaRPr>
          </a:p>
          <a:p>
            <a:pPr algn="ctr"/>
            <a:r>
              <a:rPr lang="it-IT" sz="1600" dirty="0">
                <a:solidFill>
                  <a:schemeClr val="tx1"/>
                </a:solidFill>
              </a:rPr>
              <a:t>(i.e. </a:t>
            </a:r>
            <a:r>
              <a:rPr lang="it-IT" sz="1600" dirty="0" err="1">
                <a:solidFill>
                  <a:schemeClr val="tx1"/>
                </a:solidFill>
              </a:rPr>
              <a:t>Turin</a:t>
            </a:r>
            <a:r>
              <a:rPr lang="it-IT" sz="1600" dirty="0">
                <a:solidFill>
                  <a:schemeClr val="tx1"/>
                </a:solidFill>
              </a:rPr>
              <a:t>, Po Valley)</a:t>
            </a:r>
            <a:endParaRPr lang="en-US" sz="1600" dirty="0">
              <a:solidFill>
                <a:schemeClr val="tx1"/>
              </a:solidFill>
            </a:endParaRPr>
          </a:p>
        </p:txBody>
      </p:sp>
      <p:pic>
        <p:nvPicPr>
          <p:cNvPr id="42" name="Immagine 41" descr="MIC.png"/>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1176961" y="3619800"/>
            <a:ext cx="504056" cy="162064"/>
          </a:xfrm>
          <a:prstGeom prst="rect">
            <a:avLst/>
          </a:prstGeom>
        </p:spPr>
      </p:pic>
      <p:pic>
        <p:nvPicPr>
          <p:cNvPr id="43" name="Immagine 15">
            <a:extLst>
              <a:ext uri="{FF2B5EF4-FFF2-40B4-BE49-F238E27FC236}">
                <a16:creationId xmlns:a16="http://schemas.microsoft.com/office/drawing/2014/main" xmlns="" id="{4BC5492E-674A-46EC-96F2-8055E774EBDE}"/>
              </a:ext>
            </a:extLst>
          </p:cNvPr>
          <p:cNvPicPr>
            <a:picLocks noChangeAspect="1"/>
          </p:cNvPicPr>
          <p:nvPr/>
        </p:nvPicPr>
        <p:blipFill rotWithShape="1">
          <a:blip r:embed="rId12" cstate="hqprint">
            <a:extLst>
              <a:ext uri="{28A0092B-C50C-407E-A947-70E740481C1C}">
                <a14:useLocalDpi xmlns:a14="http://schemas.microsoft.com/office/drawing/2010/main" xmlns=""/>
              </a:ext>
            </a:extLst>
          </a:blip>
          <a:srcRect/>
          <a:stretch/>
        </p:blipFill>
        <p:spPr>
          <a:xfrm>
            <a:off x="2292959" y="2408146"/>
            <a:ext cx="420768" cy="470828"/>
          </a:xfrm>
          <a:prstGeom prst="rect">
            <a:avLst/>
          </a:prstGeom>
        </p:spPr>
      </p:pic>
      <p:sp>
        <p:nvSpPr>
          <p:cNvPr id="44" name="Rettangolo arrotondato 16">
            <a:extLst>
              <a:ext uri="{FF2B5EF4-FFF2-40B4-BE49-F238E27FC236}">
                <a16:creationId xmlns:a16="http://schemas.microsoft.com/office/drawing/2014/main" xmlns="" id="{FED72870-DBE3-4F3F-A6E6-18262AD86A50}"/>
              </a:ext>
            </a:extLst>
          </p:cNvPr>
          <p:cNvSpPr/>
          <p:nvPr/>
        </p:nvSpPr>
        <p:spPr>
          <a:xfrm>
            <a:off x="5152292" y="4721493"/>
            <a:ext cx="2059168"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err="1">
                <a:solidFill>
                  <a:schemeClr val="tx1"/>
                </a:solidFill>
              </a:rPr>
              <a:t>Infrazione</a:t>
            </a:r>
            <a:r>
              <a:rPr lang="en-US" sz="1600" dirty="0">
                <a:solidFill>
                  <a:schemeClr val="tx1"/>
                </a:solidFill>
              </a:rPr>
              <a:t> 2015/2043 per il </a:t>
            </a:r>
            <a:r>
              <a:rPr lang="en-US" sz="1600" dirty="0" err="1">
                <a:solidFill>
                  <a:schemeClr val="tx1"/>
                </a:solidFill>
              </a:rPr>
              <a:t>superamento</a:t>
            </a:r>
            <a:r>
              <a:rPr lang="en-US" sz="1600" dirty="0">
                <a:solidFill>
                  <a:schemeClr val="tx1"/>
                </a:solidFill>
              </a:rPr>
              <a:t> VL NO2</a:t>
            </a:r>
          </a:p>
        </p:txBody>
      </p:sp>
      <p:sp>
        <p:nvSpPr>
          <p:cNvPr id="84" name="Rettangolo arrotondato 16">
            <a:extLst>
              <a:ext uri="{FF2B5EF4-FFF2-40B4-BE49-F238E27FC236}">
                <a16:creationId xmlns:a16="http://schemas.microsoft.com/office/drawing/2014/main" xmlns="" id="{7B19A4E0-8A68-E443-99D3-AA35AA054F9E}"/>
              </a:ext>
            </a:extLst>
          </p:cNvPr>
          <p:cNvSpPr/>
          <p:nvPr/>
        </p:nvSpPr>
        <p:spPr>
          <a:xfrm>
            <a:off x="4598759" y="2118377"/>
            <a:ext cx="1969017"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solidFill>
                  <a:schemeClr val="tx1"/>
                </a:solidFill>
              </a:rPr>
              <a:t>European Green Deal</a:t>
            </a:r>
          </a:p>
        </p:txBody>
      </p:sp>
      <p:sp>
        <p:nvSpPr>
          <p:cNvPr id="47" name="Rettangolo arrotondato 16">
            <a:extLst>
              <a:ext uri="{FF2B5EF4-FFF2-40B4-BE49-F238E27FC236}">
                <a16:creationId xmlns:a16="http://schemas.microsoft.com/office/drawing/2014/main" xmlns="" id="{39422E8D-3B32-9046-A292-E7077A7C3A25}"/>
              </a:ext>
            </a:extLst>
          </p:cNvPr>
          <p:cNvSpPr/>
          <p:nvPr/>
        </p:nvSpPr>
        <p:spPr>
          <a:xfrm>
            <a:off x="6691360" y="2064273"/>
            <a:ext cx="2230282" cy="81470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1600" dirty="0" err="1">
                <a:solidFill>
                  <a:schemeClr val="tx1"/>
                </a:solidFill>
              </a:rPr>
              <a:t>Ambient</a:t>
            </a:r>
            <a:r>
              <a:rPr lang="it-IT" sz="1600" dirty="0">
                <a:solidFill>
                  <a:schemeClr val="tx1"/>
                </a:solidFill>
              </a:rPr>
              <a:t> Air </a:t>
            </a:r>
            <a:r>
              <a:rPr lang="it-IT" sz="1600" dirty="0" err="1">
                <a:solidFill>
                  <a:schemeClr val="tx1"/>
                </a:solidFill>
              </a:rPr>
              <a:t>Quality</a:t>
            </a:r>
            <a:r>
              <a:rPr lang="it-IT" sz="1600" dirty="0">
                <a:solidFill>
                  <a:schemeClr val="tx1"/>
                </a:solidFill>
              </a:rPr>
              <a:t> </a:t>
            </a:r>
            <a:r>
              <a:rPr lang="it-IT" sz="1600" dirty="0" err="1">
                <a:solidFill>
                  <a:schemeClr val="tx1"/>
                </a:solidFill>
              </a:rPr>
              <a:t>Directive</a:t>
            </a:r>
            <a:r>
              <a:rPr lang="it-IT" sz="1600" dirty="0">
                <a:solidFill>
                  <a:schemeClr val="tx1"/>
                </a:solidFill>
              </a:rPr>
              <a:t> 2008/50/CE</a:t>
            </a:r>
            <a:endParaRPr lang="en-US" sz="1600" dirty="0">
              <a:solidFill>
                <a:schemeClr val="tx1"/>
              </a:solidFill>
            </a:endParaRPr>
          </a:p>
        </p:txBody>
      </p:sp>
      <p:sp>
        <p:nvSpPr>
          <p:cNvPr id="48" name="Rettangolo arrotondato 16">
            <a:extLst>
              <a:ext uri="{FF2B5EF4-FFF2-40B4-BE49-F238E27FC236}">
                <a16:creationId xmlns:a16="http://schemas.microsoft.com/office/drawing/2014/main" xmlns="" id="{E338B5C5-E353-F249-BE8C-81EC79932F0D}"/>
              </a:ext>
            </a:extLst>
          </p:cNvPr>
          <p:cNvSpPr/>
          <p:nvPr/>
        </p:nvSpPr>
        <p:spPr>
          <a:xfrm>
            <a:off x="9375124" y="2120045"/>
            <a:ext cx="2007144" cy="70049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err="1">
                <a:solidFill>
                  <a:schemeClr val="tx1"/>
                </a:solidFill>
              </a:rPr>
              <a:t>D.Lgs</a:t>
            </a:r>
            <a:r>
              <a:rPr lang="en-US" sz="1600" dirty="0">
                <a:solidFill>
                  <a:schemeClr val="tx1"/>
                </a:solidFill>
              </a:rPr>
              <a:t>. n° 155 del 13/8/2010 e ss. mm</a:t>
            </a:r>
          </a:p>
        </p:txBody>
      </p:sp>
      <p:sp>
        <p:nvSpPr>
          <p:cNvPr id="46" name="Rettangolo 45"/>
          <p:cNvSpPr/>
          <p:nvPr/>
        </p:nvSpPr>
        <p:spPr>
          <a:xfrm>
            <a:off x="326637" y="901823"/>
            <a:ext cx="11520806" cy="923330"/>
          </a:xfrm>
          <a:prstGeom prst="rect">
            <a:avLst/>
          </a:prstGeom>
        </p:spPr>
        <p:txBody>
          <a:bodyPr wrap="square">
            <a:spAutoFit/>
          </a:bodyPr>
          <a:lstStyle/>
          <a:p>
            <a:pPr algn="just"/>
            <a:r>
              <a:rPr lang="en-US" dirty="0"/>
              <a:t>National Air Quality operational monitoring service has been identified by Institutional users as useful to respond to the National and European obligation and to monitor national asset (in the framework of the National Italian Initiative namely ‘</a:t>
            </a:r>
            <a:r>
              <a:rPr lang="en-US" b="1" dirty="0"/>
              <a:t>Space economy plan – Mirror Copernicus </a:t>
            </a:r>
            <a:r>
              <a:rPr lang="en-US" b="1" dirty="0" err="1"/>
              <a:t>Programme</a:t>
            </a:r>
            <a:r>
              <a:rPr lang="en-US" dirty="0"/>
              <a:t>’ )</a:t>
            </a:r>
            <a:endParaRPr lang="it-IT" dirty="0"/>
          </a:p>
        </p:txBody>
      </p:sp>
      <p:pic>
        <p:nvPicPr>
          <p:cNvPr id="49" name="Immagine 48">
            <a:extLst>
              <a:ext uri="{FF2B5EF4-FFF2-40B4-BE49-F238E27FC236}">
                <a16:creationId xmlns:a16="http://schemas.microsoft.com/office/drawing/2014/main" xmlns="" id="{E1F15983-2C54-462F-8E01-1BC0C244C7E3}"/>
              </a:ext>
            </a:extLst>
          </p:cNvPr>
          <p:cNvPicPr>
            <a:picLocks noChangeAspect="1"/>
          </p:cNvPicPr>
          <p:nvPr/>
        </p:nvPicPr>
        <p:blipFill rotWithShape="1">
          <a:blip r:embed="rId13"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1468"/>
            <a:ext cx="10515600" cy="807183"/>
          </a:xfrm>
        </p:spPr>
        <p:txBody>
          <a:bodyPr/>
          <a:lstStyle/>
          <a:p>
            <a:r>
              <a:rPr lang="it-IT" altLang="it-IT" sz="2800" dirty="0">
                <a:solidFill>
                  <a:srgbClr val="792136"/>
                </a:solidFill>
              </a:rPr>
              <a:t>National </a:t>
            </a:r>
            <a:r>
              <a:rPr lang="it-IT" altLang="it-IT" sz="2800" dirty="0" err="1">
                <a:solidFill>
                  <a:srgbClr val="792136"/>
                </a:solidFill>
              </a:rPr>
              <a:t>operational</a:t>
            </a:r>
            <a:r>
              <a:rPr lang="it-IT" altLang="it-IT" sz="2800" dirty="0">
                <a:solidFill>
                  <a:srgbClr val="792136"/>
                </a:solidFill>
              </a:rPr>
              <a:t> service</a:t>
            </a:r>
            <a:endParaRPr lang="it-IT" dirty="0"/>
          </a:p>
        </p:txBody>
      </p:sp>
      <p:pic>
        <p:nvPicPr>
          <p:cNvPr id="45" name="Immagine 44" descr="Thematic services.png"/>
          <p:cNvPicPr>
            <a:picLocks noChangeAspect="1"/>
          </p:cNvPicPr>
          <p:nvPr/>
        </p:nvPicPr>
        <p:blipFill>
          <a:blip r:embed="rId3"/>
          <a:stretch>
            <a:fillRect/>
          </a:stretch>
        </p:blipFill>
        <p:spPr>
          <a:xfrm>
            <a:off x="223580" y="868651"/>
            <a:ext cx="9396553" cy="4115545"/>
          </a:xfrm>
          <a:prstGeom prst="rect">
            <a:avLst/>
          </a:prstGeom>
        </p:spPr>
      </p:pic>
      <p:sp>
        <p:nvSpPr>
          <p:cNvPr id="49" name="Ovale 48"/>
          <p:cNvSpPr/>
          <p:nvPr/>
        </p:nvSpPr>
        <p:spPr>
          <a:xfrm>
            <a:off x="2663687" y="1327868"/>
            <a:ext cx="2258170" cy="68382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p:cNvSpPr/>
          <p:nvPr/>
        </p:nvSpPr>
        <p:spPr>
          <a:xfrm>
            <a:off x="3557629" y="5098181"/>
            <a:ext cx="5979379" cy="276999"/>
          </a:xfrm>
          <a:prstGeom prst="rect">
            <a:avLst/>
          </a:prstGeom>
        </p:spPr>
        <p:txBody>
          <a:bodyPr wrap="square">
            <a:spAutoFit/>
          </a:bodyPr>
          <a:lstStyle/>
          <a:p>
            <a:pPr algn="r"/>
            <a:r>
              <a:rPr lang="it-IT" sz="1200" i="1" dirty="0" err="1">
                <a:solidFill>
                  <a:srgbClr val="0070C0"/>
                </a:solidFill>
              </a:rPr>
              <a:t>By</a:t>
            </a:r>
            <a:r>
              <a:rPr lang="it-IT" sz="1200" i="1" dirty="0">
                <a:solidFill>
                  <a:srgbClr val="0070C0"/>
                </a:solidFill>
              </a:rPr>
              <a:t> the National </a:t>
            </a:r>
            <a:r>
              <a:rPr lang="it-IT" sz="1200" i="1" dirty="0" err="1">
                <a:solidFill>
                  <a:srgbClr val="0070C0"/>
                </a:solidFill>
              </a:rPr>
              <a:t>Copernicus</a:t>
            </a:r>
            <a:r>
              <a:rPr lang="it-IT" sz="1200" i="1" dirty="0">
                <a:solidFill>
                  <a:srgbClr val="0070C0"/>
                </a:solidFill>
              </a:rPr>
              <a:t> </a:t>
            </a:r>
            <a:r>
              <a:rPr lang="it-IT" sz="1200" i="1" dirty="0" err="1">
                <a:solidFill>
                  <a:srgbClr val="0070C0"/>
                </a:solidFill>
              </a:rPr>
              <a:t>User</a:t>
            </a:r>
            <a:r>
              <a:rPr lang="it-IT" sz="1200" i="1" dirty="0">
                <a:solidFill>
                  <a:srgbClr val="0070C0"/>
                </a:solidFill>
              </a:rPr>
              <a:t> Forum </a:t>
            </a:r>
            <a:r>
              <a:rPr lang="it-IT" sz="1200" i="1" dirty="0" err="1">
                <a:solidFill>
                  <a:srgbClr val="0070C0"/>
                </a:solidFill>
              </a:rPr>
              <a:t>Consultation</a:t>
            </a:r>
            <a:r>
              <a:rPr lang="it-IT" sz="1200" i="1" dirty="0">
                <a:solidFill>
                  <a:srgbClr val="0070C0"/>
                </a:solidFill>
              </a:rPr>
              <a:t> </a:t>
            </a:r>
            <a:r>
              <a:rPr lang="it-IT" sz="1200" i="1" dirty="0" err="1">
                <a:solidFill>
                  <a:srgbClr val="0070C0"/>
                </a:solidFill>
              </a:rPr>
              <a:t>Boards</a:t>
            </a:r>
            <a:endParaRPr lang="it-IT" sz="1200" i="1" dirty="0">
              <a:solidFill>
                <a:srgbClr val="0070C0"/>
              </a:solidFill>
            </a:endParaRPr>
          </a:p>
        </p:txBody>
      </p:sp>
      <p:pic>
        <p:nvPicPr>
          <p:cNvPr id="53" name="Immagine 52" descr="titolo JEMA.PNG"/>
          <p:cNvPicPr>
            <a:picLocks noChangeAspect="1"/>
          </p:cNvPicPr>
          <p:nvPr/>
        </p:nvPicPr>
        <p:blipFill>
          <a:blip r:embed="rId4" cstate="print"/>
          <a:stretch>
            <a:fillRect/>
          </a:stretch>
        </p:blipFill>
        <p:spPr>
          <a:xfrm>
            <a:off x="9666892" y="2240343"/>
            <a:ext cx="1996579" cy="113415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Picture 5">
            <a:extLst>
              <a:ext uri="{FF2B5EF4-FFF2-40B4-BE49-F238E27FC236}">
                <a16:creationId xmlns:a16="http://schemas.microsoft.com/office/drawing/2014/main" xmlns="" id="{C9FFF350-1778-B440-BD98-790D865E78F9}"/>
              </a:ext>
            </a:extLst>
          </p:cNvPr>
          <p:cNvPicPr>
            <a:picLocks noChangeAspect="1"/>
          </p:cNvPicPr>
          <p:nvPr/>
        </p:nvPicPr>
        <p:blipFill rotWithShape="1">
          <a:blip r:embed="rId5" cstate="hqprint">
            <a:extLst>
              <a:ext uri="{28A0092B-C50C-407E-A947-70E740481C1C}">
                <a14:useLocalDpi xmlns:a14="http://schemas.microsoft.com/office/drawing/2010/main" xmlns=""/>
              </a:ext>
            </a:extLst>
          </a:blip>
          <a:srcRect/>
          <a:stretch/>
        </p:blipFill>
        <p:spPr>
          <a:xfrm>
            <a:off x="9666893" y="1327868"/>
            <a:ext cx="2395985" cy="810664"/>
          </a:xfrm>
          <a:prstGeom prst="rect">
            <a:avLst/>
          </a:prstGeom>
        </p:spPr>
      </p:pic>
      <p:pic>
        <p:nvPicPr>
          <p:cNvPr id="56" name="Immagine 55" descr="Atmophere.jpg"/>
          <p:cNvPicPr>
            <a:picLocks noChangeAspect="1"/>
          </p:cNvPicPr>
          <p:nvPr/>
        </p:nvPicPr>
        <p:blipFill>
          <a:blip r:embed="rId6" cstate="hqprint">
            <a:extLst>
              <a:ext uri="{28A0092B-C50C-407E-A947-70E740481C1C}">
                <a14:useLocalDpi xmlns:a14="http://schemas.microsoft.com/office/drawing/2010/main" xmlns=""/>
              </a:ext>
            </a:extLst>
          </a:blip>
          <a:stretch>
            <a:fillRect/>
          </a:stretch>
        </p:blipFill>
        <p:spPr>
          <a:xfrm>
            <a:off x="9666893" y="547427"/>
            <a:ext cx="2275966" cy="780441"/>
          </a:xfrm>
          <a:prstGeom prst="rect">
            <a:avLst/>
          </a:prstGeom>
        </p:spPr>
      </p:pic>
      <p:pic>
        <p:nvPicPr>
          <p:cNvPr id="57" name="Immagine 56" descr="Schiavon et al_2021.jpg"/>
          <p:cNvPicPr>
            <a:picLocks noChangeAspect="1"/>
          </p:cNvPicPr>
          <p:nvPr/>
        </p:nvPicPr>
        <p:blipFill>
          <a:blip r:embed="rId7" cstate="hqprint">
            <a:extLst>
              <a:ext uri="{28A0092B-C50C-407E-A947-70E740481C1C}">
                <a14:useLocalDpi xmlns:a14="http://schemas.microsoft.com/office/drawing/2010/main" xmlns=""/>
              </a:ext>
            </a:extLst>
          </a:blip>
          <a:stretch>
            <a:fillRect/>
          </a:stretch>
        </p:blipFill>
        <p:spPr>
          <a:xfrm>
            <a:off x="9650237" y="3533444"/>
            <a:ext cx="2013235" cy="1133972"/>
          </a:xfrm>
          <a:prstGeom prst="rect">
            <a:avLst/>
          </a:prstGeom>
        </p:spPr>
      </p:pic>
      <p:pic>
        <p:nvPicPr>
          <p:cNvPr id="58" name="Immagine 57">
            <a:extLst>
              <a:ext uri="{FF2B5EF4-FFF2-40B4-BE49-F238E27FC236}">
                <a16:creationId xmlns:a16="http://schemas.microsoft.com/office/drawing/2014/main" xmlns="" id="{E1F15983-2C54-462F-8E01-1BC0C244C7E3}"/>
              </a:ext>
            </a:extLst>
          </p:cNvPr>
          <p:cNvPicPr>
            <a:picLocks noChangeAspect="1"/>
          </p:cNvPicPr>
          <p:nvPr/>
        </p:nvPicPr>
        <p:blipFill rotWithShape="1">
          <a:blip r:embed="rId8"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4897" y="99267"/>
            <a:ext cx="10515600" cy="807183"/>
          </a:xfrm>
        </p:spPr>
        <p:txBody>
          <a:bodyPr/>
          <a:lstStyle/>
          <a:p>
            <a:pPr>
              <a:lnSpc>
                <a:spcPct val="150000"/>
              </a:lnSpc>
            </a:pPr>
            <a:r>
              <a:rPr lang="en-US" sz="2800" dirty="0"/>
              <a:t>Example of environmental needs</a:t>
            </a:r>
          </a:p>
        </p:txBody>
      </p:sp>
      <p:sp>
        <p:nvSpPr>
          <p:cNvPr id="5" name="Titolo 1"/>
          <p:cNvSpPr txBox="1">
            <a:spLocks/>
          </p:cNvSpPr>
          <p:nvPr/>
        </p:nvSpPr>
        <p:spPr>
          <a:xfrm>
            <a:off x="290801" y="906450"/>
            <a:ext cx="11505415" cy="1020233"/>
          </a:xfrm>
          <a:prstGeom prst="rect">
            <a:avLst/>
          </a:prstGeom>
        </p:spPr>
        <p:txBody>
          <a:bodyPr vert="horz" wrap="none" lIns="91440" tIns="45720" rIns="91440" bIns="45720" rtlCol="0" anchor="ctr">
            <a:normAutofit/>
          </a:bodyPr>
          <a:lstStyle/>
          <a:p>
            <a:pPr marL="0" marR="0" lvl="0" indent="0" defTabSz="914400" rtl="0" eaLnBrk="1" fontAlgn="auto" latinLnBrk="0" hangingPunct="1">
              <a:lnSpc>
                <a:spcPct val="90000"/>
              </a:lnSpc>
              <a:spcBef>
                <a:spcPct val="0"/>
              </a:spcBef>
              <a:spcAft>
                <a:spcPts val="0"/>
              </a:spcAft>
              <a:buClrTx/>
              <a:buSzTx/>
              <a:tabLst/>
              <a:defRPr/>
            </a:pPr>
            <a:r>
              <a:rPr lang="en-GB" dirty="0"/>
              <a:t>National User Communities engagement by Interaction Methodology (processing)</a:t>
            </a:r>
          </a:p>
          <a:p>
            <a:pPr lvl="0" algn="just">
              <a:lnSpc>
                <a:spcPct val="90000"/>
              </a:lnSpc>
              <a:spcBef>
                <a:spcPct val="0"/>
              </a:spcBef>
              <a:defRPr/>
            </a:pPr>
            <a:r>
              <a:rPr lang="en-GB" dirty="0"/>
              <a:t>The requirements and parameters emerged through the interaction with individual users (in the Buyers Group) engaged </a:t>
            </a:r>
          </a:p>
          <a:p>
            <a:pPr lvl="0" algn="just">
              <a:lnSpc>
                <a:spcPct val="90000"/>
              </a:lnSpc>
              <a:spcBef>
                <a:spcPct val="0"/>
              </a:spcBef>
              <a:defRPr/>
            </a:pPr>
            <a:r>
              <a:rPr lang="en-GB" dirty="0"/>
              <a:t>to identify common needs and to define the thematic operational services</a:t>
            </a:r>
          </a:p>
        </p:txBody>
      </p:sp>
      <p:sp>
        <p:nvSpPr>
          <p:cNvPr id="6" name="Left Bracket 5">
            <a:extLst>
              <a:ext uri="{FF2B5EF4-FFF2-40B4-BE49-F238E27FC236}">
                <a16:creationId xmlns:a16="http://schemas.microsoft.com/office/drawing/2014/main" xmlns="" id="{8929D2FE-1D1C-4B40-A5DF-E447D255C533}"/>
              </a:ext>
            </a:extLst>
          </p:cNvPr>
          <p:cNvSpPr/>
          <p:nvPr/>
        </p:nvSpPr>
        <p:spPr>
          <a:xfrm rot="5400000">
            <a:off x="3792627" y="547913"/>
            <a:ext cx="130061" cy="4252609"/>
          </a:xfrm>
          <a:prstGeom prst="leftBracket">
            <a:avLst/>
          </a:prstGeom>
          <a:ln w="1905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sz="1100"/>
          </a:p>
        </p:txBody>
      </p:sp>
      <p:sp>
        <p:nvSpPr>
          <p:cNvPr id="7" name="TextBox 7">
            <a:extLst>
              <a:ext uri="{FF2B5EF4-FFF2-40B4-BE49-F238E27FC236}">
                <a16:creationId xmlns:a16="http://schemas.microsoft.com/office/drawing/2014/main" xmlns="" id="{F722D82A-7D62-4333-A007-D12322CE965B}"/>
              </a:ext>
            </a:extLst>
          </p:cNvPr>
          <p:cNvSpPr txBox="1"/>
          <p:nvPr/>
        </p:nvSpPr>
        <p:spPr>
          <a:xfrm>
            <a:off x="2219284" y="2209077"/>
            <a:ext cx="3174063" cy="400110"/>
          </a:xfrm>
          <a:prstGeom prst="rect">
            <a:avLst/>
          </a:prstGeom>
          <a:noFill/>
        </p:spPr>
        <p:txBody>
          <a:bodyPr wrap="square" rtlCol="0">
            <a:spAutoFit/>
          </a:bodyPr>
          <a:lstStyle/>
          <a:p>
            <a:pPr algn="ctr">
              <a:defRPr sz="2000" b="0" i="0" u="none" strike="noStrike" kern="1200" baseline="0">
                <a:solidFill>
                  <a:srgbClr val="00558C"/>
                </a:solidFill>
                <a:latin typeface="+mn-lt"/>
                <a:ea typeface="+mn-ea"/>
                <a:cs typeface="+mn-cs"/>
              </a:defRPr>
            </a:pPr>
            <a:r>
              <a:rPr lang="it-IT" sz="2000" dirty="0">
                <a:solidFill>
                  <a:srgbClr val="00558C"/>
                </a:solidFill>
              </a:rPr>
              <a:t>Operational requirements</a:t>
            </a:r>
            <a:endParaRPr lang="en-US" sz="2000" dirty="0">
              <a:solidFill>
                <a:srgbClr val="00558C"/>
              </a:solidFill>
            </a:endParaRPr>
          </a:p>
        </p:txBody>
      </p:sp>
      <p:sp>
        <p:nvSpPr>
          <p:cNvPr id="8" name="Left Bracket 15">
            <a:extLst>
              <a:ext uri="{FF2B5EF4-FFF2-40B4-BE49-F238E27FC236}">
                <a16:creationId xmlns:a16="http://schemas.microsoft.com/office/drawing/2014/main" xmlns="" id="{7A7519F9-D43B-4D61-9F02-62B5F48EB8F0}"/>
              </a:ext>
            </a:extLst>
          </p:cNvPr>
          <p:cNvSpPr/>
          <p:nvPr/>
        </p:nvSpPr>
        <p:spPr>
          <a:xfrm rot="5400000">
            <a:off x="8258518" y="499044"/>
            <a:ext cx="130059" cy="4350345"/>
          </a:xfrm>
          <a:prstGeom prst="leftBracket">
            <a:avLst/>
          </a:prstGeom>
          <a:ln w="1905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sz="1100"/>
          </a:p>
        </p:txBody>
      </p:sp>
      <p:sp>
        <p:nvSpPr>
          <p:cNvPr id="9" name="TextBox 16">
            <a:extLst>
              <a:ext uri="{FF2B5EF4-FFF2-40B4-BE49-F238E27FC236}">
                <a16:creationId xmlns:a16="http://schemas.microsoft.com/office/drawing/2014/main" xmlns="" id="{6424795C-53C3-4FD7-B2A8-CD58F39AAF1A}"/>
              </a:ext>
            </a:extLst>
          </p:cNvPr>
          <p:cNvSpPr txBox="1"/>
          <p:nvPr/>
        </p:nvSpPr>
        <p:spPr>
          <a:xfrm>
            <a:off x="6302080" y="2209077"/>
            <a:ext cx="3174063" cy="400110"/>
          </a:xfrm>
          <a:prstGeom prst="rect">
            <a:avLst/>
          </a:prstGeom>
          <a:noFill/>
        </p:spPr>
        <p:txBody>
          <a:bodyPr wrap="square" rtlCol="0">
            <a:spAutoFit/>
          </a:bodyPr>
          <a:lstStyle/>
          <a:p>
            <a:pPr algn="ctr"/>
            <a:r>
              <a:rPr lang="it-IT" sz="2000" dirty="0">
                <a:solidFill>
                  <a:srgbClr val="00558C"/>
                </a:solidFill>
              </a:rPr>
              <a:t>Technical requirements</a:t>
            </a:r>
            <a:endParaRPr lang="en-US" sz="2000" dirty="0">
              <a:solidFill>
                <a:srgbClr val="00558C"/>
              </a:solidFill>
            </a:endParaRPr>
          </a:p>
        </p:txBody>
      </p:sp>
      <p:grpSp>
        <p:nvGrpSpPr>
          <p:cNvPr id="26" name="Gruppo 25"/>
          <p:cNvGrpSpPr/>
          <p:nvPr/>
        </p:nvGrpSpPr>
        <p:grpSpPr>
          <a:xfrm>
            <a:off x="1529675" y="2675814"/>
            <a:ext cx="9115425" cy="2429920"/>
            <a:chOff x="1116223" y="2675814"/>
            <a:chExt cx="9115425" cy="2429920"/>
          </a:xfrm>
        </p:grpSpPr>
        <p:pic>
          <p:nvPicPr>
            <p:cNvPr id="1027" name="Picture 3"/>
            <p:cNvPicPr>
              <a:picLocks noChangeAspect="1" noChangeArrowheads="1"/>
            </p:cNvPicPr>
            <p:nvPr/>
          </p:nvPicPr>
          <p:blipFill>
            <a:blip r:embed="rId3"/>
            <a:srcRect/>
            <a:stretch>
              <a:fillRect/>
            </a:stretch>
          </p:blipFill>
          <p:spPr bwMode="auto">
            <a:xfrm>
              <a:off x="1116223" y="2675814"/>
              <a:ext cx="9115425" cy="1657350"/>
            </a:xfrm>
            <a:prstGeom prst="rect">
              <a:avLst/>
            </a:prstGeom>
            <a:noFill/>
            <a:ln w="9525">
              <a:noFill/>
              <a:miter lim="800000"/>
              <a:headEnd/>
              <a:tailEnd/>
            </a:ln>
            <a:effectLst/>
          </p:spPr>
        </p:pic>
        <p:grpSp>
          <p:nvGrpSpPr>
            <p:cNvPr id="22" name="Gruppo 21"/>
            <p:cNvGrpSpPr/>
            <p:nvPr/>
          </p:nvGrpSpPr>
          <p:grpSpPr>
            <a:xfrm>
              <a:off x="5750521" y="3999604"/>
              <a:ext cx="4214985" cy="1106130"/>
              <a:chOff x="5750521" y="3999604"/>
              <a:chExt cx="4214985" cy="1106130"/>
            </a:xfrm>
          </p:grpSpPr>
          <p:pic>
            <p:nvPicPr>
              <p:cNvPr id="18" name="Picture 14" descr="Graphical user interface, application&#10;&#10;Description automatically generated">
                <a:extLst>
                  <a:ext uri="{FF2B5EF4-FFF2-40B4-BE49-F238E27FC236}">
                    <a16:creationId xmlns:a16="http://schemas.microsoft.com/office/drawing/2014/main" xmlns="" id="{CA5BF6D7-1728-4754-8B7B-72A1A1658DD0}"/>
                  </a:ext>
                </a:extLst>
              </p:cNvPr>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6825980" y="4051826"/>
                <a:ext cx="1051031" cy="1050795"/>
              </a:xfrm>
              <a:prstGeom prst="rect">
                <a:avLst/>
              </a:prstGeom>
              <a:effectLst>
                <a:outerShdw blurRad="50800" dist="38100" dir="2700000" algn="tl" rotWithShape="0">
                  <a:prstClr val="black">
                    <a:alpha val="40000"/>
                  </a:prstClr>
                </a:outerShdw>
              </a:effectLst>
            </p:spPr>
          </p:pic>
          <p:pic>
            <p:nvPicPr>
              <p:cNvPr id="19" name="Picture 16" descr="Graphical user interface, text, application&#10;&#10;Description automatically generated">
                <a:extLst>
                  <a:ext uri="{FF2B5EF4-FFF2-40B4-BE49-F238E27FC236}">
                    <a16:creationId xmlns:a16="http://schemas.microsoft.com/office/drawing/2014/main" xmlns="" id="{64AD9DBD-3B25-4BC0-9FB4-3DFEF0E0D7AB}"/>
                  </a:ext>
                </a:extLst>
              </p:cNvPr>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7952066" y="3999604"/>
                <a:ext cx="928038" cy="1106130"/>
              </a:xfrm>
              <a:prstGeom prst="rect">
                <a:avLst/>
              </a:prstGeom>
              <a:effectLst>
                <a:outerShdw blurRad="50800" dist="38100" dir="2700000" algn="tl" rotWithShape="0">
                  <a:prstClr val="black">
                    <a:alpha val="40000"/>
                  </a:prstClr>
                </a:outerShdw>
              </a:effectLst>
            </p:spPr>
          </p:pic>
          <p:pic>
            <p:nvPicPr>
              <p:cNvPr id="20" name="Picture 18" descr="A picture containing graphical user interface&#10;&#10;Description automatically generated">
                <a:extLst>
                  <a:ext uri="{FF2B5EF4-FFF2-40B4-BE49-F238E27FC236}">
                    <a16:creationId xmlns:a16="http://schemas.microsoft.com/office/drawing/2014/main" xmlns="" id="{F16E3FA6-FC63-433E-B257-3C8C4558C263}"/>
                  </a:ext>
                </a:extLst>
              </p:cNvPr>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5750521" y="4051826"/>
                <a:ext cx="928038" cy="1050795"/>
              </a:xfrm>
              <a:prstGeom prst="rect">
                <a:avLst/>
              </a:prstGeom>
              <a:effectLst>
                <a:outerShdw blurRad="50800" dist="38100" dir="2700000" algn="tl" rotWithShape="0">
                  <a:prstClr val="black">
                    <a:alpha val="40000"/>
                  </a:prstClr>
                </a:outerShdw>
              </a:effectLst>
            </p:spPr>
          </p:pic>
          <p:pic>
            <p:nvPicPr>
              <p:cNvPr id="21" name="Picture 20" descr="Graphical user interface, text&#10;&#10;Description automatically generated with medium confidence">
                <a:extLst>
                  <a:ext uri="{FF2B5EF4-FFF2-40B4-BE49-F238E27FC236}">
                    <a16:creationId xmlns:a16="http://schemas.microsoft.com/office/drawing/2014/main" xmlns="" id="{25F1095A-24B1-40EF-AC33-A97FF9131540}"/>
                  </a:ext>
                </a:extLst>
              </p:cNvPr>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8992946" y="4005125"/>
                <a:ext cx="972560" cy="803908"/>
              </a:xfrm>
              <a:prstGeom prst="rect">
                <a:avLst/>
              </a:prstGeom>
              <a:effectLst>
                <a:outerShdw blurRad="50800" dist="38100" dir="2700000" algn="tl" rotWithShape="0">
                  <a:prstClr val="black">
                    <a:alpha val="40000"/>
                  </a:prstClr>
                </a:outerShdw>
              </a:effectLst>
            </p:spPr>
          </p:pic>
        </p:grpSp>
      </p:grpSp>
      <p:grpSp>
        <p:nvGrpSpPr>
          <p:cNvPr id="32" name="Gruppo 31"/>
          <p:cNvGrpSpPr/>
          <p:nvPr/>
        </p:nvGrpSpPr>
        <p:grpSpPr>
          <a:xfrm>
            <a:off x="2920372" y="2896352"/>
            <a:ext cx="9070180" cy="3650974"/>
            <a:chOff x="2718085" y="2896352"/>
            <a:chExt cx="9070180" cy="3650974"/>
          </a:xfrm>
        </p:grpSpPr>
        <p:pic>
          <p:nvPicPr>
            <p:cNvPr id="27" name="Immagine 26" descr="Figure 4.png"/>
            <p:cNvPicPr>
              <a:picLocks noChangeAspect="1"/>
            </p:cNvPicPr>
            <p:nvPr/>
          </p:nvPicPr>
          <p:blipFill>
            <a:blip r:embed="rId8" cstate="print"/>
            <a:stretch>
              <a:fillRect/>
            </a:stretch>
          </p:blipFill>
          <p:spPr>
            <a:xfrm>
              <a:off x="2718085" y="2896352"/>
              <a:ext cx="5485794" cy="3650974"/>
            </a:xfrm>
            <a:prstGeom prst="rect">
              <a:avLst/>
            </a:prstGeom>
          </p:spPr>
        </p:pic>
        <p:pic>
          <p:nvPicPr>
            <p:cNvPr id="28" name="Picture 2"/>
            <p:cNvPicPr>
              <a:picLocks noChangeAspect="1" noChangeArrowheads="1"/>
            </p:cNvPicPr>
            <p:nvPr/>
          </p:nvPicPr>
          <p:blipFill>
            <a:blip r:embed="rId9" cstate="hqprint">
              <a:extLst>
                <a:ext uri="{28A0092B-C50C-407E-A947-70E740481C1C}">
                  <a14:useLocalDpi xmlns:a14="http://schemas.microsoft.com/office/drawing/2010/main" xmlns=""/>
                </a:ext>
              </a:extLst>
            </a:blip>
            <a:srcRect/>
            <a:stretch>
              <a:fillRect/>
            </a:stretch>
          </p:blipFill>
          <p:spPr bwMode="auto">
            <a:xfrm>
              <a:off x="7758342" y="3893115"/>
              <a:ext cx="2740377" cy="1269930"/>
            </a:xfrm>
            <a:prstGeom prst="rect">
              <a:avLst/>
            </a:prstGeom>
            <a:ln>
              <a:noFill/>
            </a:ln>
            <a:effectLst>
              <a:outerShdw blurRad="292100" dist="139700" dir="2700000" algn="tl" rotWithShape="0">
                <a:srgbClr val="333333">
                  <a:alpha val="65000"/>
                </a:srgbClr>
              </a:outerShdw>
            </a:effectLst>
          </p:spPr>
        </p:pic>
        <p:sp>
          <p:nvSpPr>
            <p:cNvPr id="29" name="Rettangolo 28"/>
            <p:cNvSpPr/>
            <p:nvPr/>
          </p:nvSpPr>
          <p:spPr>
            <a:xfrm>
              <a:off x="8035320" y="5405414"/>
              <a:ext cx="3752945" cy="302795"/>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300" b="1" cap="small" dirty="0">
                  <a:hlinkClick r:id="rId10"/>
                </a:rPr>
                <a:t>https://www.mdpi.com/2072-4292/12/8/1286</a:t>
              </a:r>
              <a:endParaRPr lang="it-IT" sz="1300" b="1" cap="small" dirty="0"/>
            </a:p>
          </p:txBody>
        </p:sp>
        <p:sp>
          <p:nvSpPr>
            <p:cNvPr id="30" name="TextBox 20">
              <a:extLst>
                <a:ext uri="{FF2B5EF4-FFF2-40B4-BE49-F238E27FC236}">
                  <a16:creationId xmlns:a16="http://schemas.microsoft.com/office/drawing/2014/main" xmlns="" id="{9176346E-C32D-452F-9BC7-DAE5B0EB7AE9}"/>
                </a:ext>
              </a:extLst>
            </p:cNvPr>
            <p:cNvSpPr txBox="1"/>
            <p:nvPr/>
          </p:nvSpPr>
          <p:spPr>
            <a:xfrm>
              <a:off x="6606215" y="3472416"/>
              <a:ext cx="4776086" cy="382478"/>
            </a:xfrm>
            <a:prstGeom prst="rect">
              <a:avLst/>
            </a:prstGeom>
            <a:solidFill>
              <a:schemeClr val="bg1"/>
            </a:solidFill>
          </p:spPr>
          <p:txBody>
            <a:bodyPr wrap="square">
              <a:spAutoFit/>
            </a:bodyPr>
            <a:lstStyle/>
            <a:p>
              <a:r>
                <a:rPr lang="en-GB" sz="1800" dirty="0">
                  <a:solidFill>
                    <a:srgbClr val="003B5C"/>
                  </a:solidFill>
                  <a:latin typeface="Franklin Gothic Book" panose="020B0503020102020204" pitchFamily="34" charset="0"/>
                </a:rPr>
                <a:t>First results have been published in 2020</a:t>
              </a:r>
              <a:endParaRPr lang="en-GB" sz="1800" dirty="0">
                <a:solidFill>
                  <a:schemeClr val="bg2">
                    <a:lumMod val="75000"/>
                  </a:schemeClr>
                </a:solidFill>
                <a:latin typeface="Franklin Gothic Book" pitchFamily="34" charset="0"/>
              </a:endParaRPr>
            </a:p>
          </p:txBody>
        </p:sp>
      </p:grpSp>
      <p:pic>
        <p:nvPicPr>
          <p:cNvPr id="24" name="Immagine 23">
            <a:extLst>
              <a:ext uri="{FF2B5EF4-FFF2-40B4-BE49-F238E27FC236}">
                <a16:creationId xmlns:a16="http://schemas.microsoft.com/office/drawing/2014/main" xmlns="" id="{E1F15983-2C54-462F-8E01-1BC0C244C7E3}"/>
              </a:ext>
            </a:extLst>
          </p:cNvPr>
          <p:cNvPicPr>
            <a:picLocks noChangeAspect="1"/>
          </p:cNvPicPr>
          <p:nvPr/>
        </p:nvPicPr>
        <p:blipFill rotWithShape="1">
          <a:blip r:embed="rId11"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8099" y="1073426"/>
            <a:ext cx="10515600" cy="4351338"/>
          </a:xfrm>
        </p:spPr>
        <p:txBody>
          <a:bodyPr>
            <a:normAutofit/>
          </a:bodyPr>
          <a:lstStyle/>
          <a:p>
            <a:pPr marL="0" indent="0" algn="just">
              <a:buNone/>
            </a:pPr>
            <a:r>
              <a:rPr lang="en-GB" sz="1800" dirty="0"/>
              <a:t>ECMWF has been entrusted by the European Commission with the implementation of the:</a:t>
            </a:r>
          </a:p>
          <a:p>
            <a:pPr marL="0" indent="0" algn="just">
              <a:buFontTx/>
              <a:buChar char="-"/>
            </a:pPr>
            <a:r>
              <a:rPr lang="en-GB" sz="1800" dirty="0"/>
              <a:t>Copernicus Atmosphere Monitoring Service (CAMS) and, </a:t>
            </a:r>
          </a:p>
          <a:p>
            <a:pPr marL="0" indent="0" algn="just">
              <a:buFontTx/>
              <a:buChar char="-"/>
            </a:pPr>
            <a:r>
              <a:rPr lang="en-GB" sz="1800" dirty="0"/>
              <a:t> Climate Change Service (C3S)</a:t>
            </a:r>
          </a:p>
          <a:p>
            <a:pPr marL="0" indent="0" algn="just">
              <a:buNone/>
            </a:pPr>
            <a:r>
              <a:rPr lang="en-GB" sz="1800" dirty="0"/>
              <a:t>for the period 2014-2020 and 2021-2027</a:t>
            </a:r>
          </a:p>
          <a:p>
            <a:pPr marL="0" indent="0" algn="just">
              <a:buNone/>
            </a:pPr>
            <a:endParaRPr lang="en-GB" sz="1800" dirty="0"/>
          </a:p>
          <a:p>
            <a:pPr marL="0" indent="0" algn="just">
              <a:buNone/>
            </a:pPr>
            <a:r>
              <a:rPr lang="en-GB" sz="1800" dirty="0"/>
              <a:t>ECMWF contributes as well to the Copernicus Emergency Management Service (CEMS).</a:t>
            </a:r>
          </a:p>
          <a:p>
            <a:pPr marL="0" indent="0" algn="just">
              <a:buNone/>
            </a:pPr>
            <a:endParaRPr lang="en-GB" sz="1800" dirty="0"/>
          </a:p>
          <a:p>
            <a:pPr marL="0" indent="0" algn="just">
              <a:buNone/>
            </a:pPr>
            <a:r>
              <a:rPr lang="en-GB" sz="1800" dirty="0"/>
              <a:t>Italian Government and  ECMWF, recognising has unique expertise in the fields of atmospheric composition and climate, as well as on the management and delivery of operational environmental services, are going to sign a </a:t>
            </a:r>
            <a:r>
              <a:rPr lang="en-GB" sz="1800" u="sng" dirty="0"/>
              <a:t>Memorandum of Understanding</a:t>
            </a:r>
            <a:r>
              <a:rPr lang="en-GB" sz="1800" dirty="0"/>
              <a:t> recognising mutual benefits for the Parties to co-operate in the implementation of the Copernicus Mirror Programme (January 2022)</a:t>
            </a:r>
            <a:endParaRPr lang="it-IT" sz="1800" dirty="0"/>
          </a:p>
        </p:txBody>
      </p:sp>
      <p:pic>
        <p:nvPicPr>
          <p:cNvPr id="4" name="Immagine 3" descr="ECMWF logo congiunto.jpg"/>
          <p:cNvPicPr>
            <a:picLocks noChangeAspect="1"/>
          </p:cNvPicPr>
          <p:nvPr/>
        </p:nvPicPr>
        <p:blipFill>
          <a:blip r:embed="rId2"/>
          <a:stretch>
            <a:fillRect/>
          </a:stretch>
        </p:blipFill>
        <p:spPr>
          <a:xfrm>
            <a:off x="9305925" y="6250060"/>
            <a:ext cx="2438400" cy="371475"/>
          </a:xfrm>
          <a:prstGeom prst="rect">
            <a:avLst/>
          </a:prstGeom>
        </p:spPr>
      </p:pic>
      <p:sp>
        <p:nvSpPr>
          <p:cNvPr id="6" name="Titolo 1"/>
          <p:cNvSpPr txBox="1">
            <a:spLocks/>
          </p:cNvSpPr>
          <p:nvPr/>
        </p:nvSpPr>
        <p:spPr>
          <a:xfrm>
            <a:off x="838200" y="49071"/>
            <a:ext cx="10515600" cy="807183"/>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822642"/>
                </a:solidFill>
                <a:effectLst/>
                <a:uLnTx/>
                <a:uFillTx/>
                <a:latin typeface="+mj-lt"/>
                <a:ea typeface="+mj-ea"/>
                <a:cs typeface="+mj-cs"/>
              </a:rPr>
              <a:t>ECMWF and Italian</a:t>
            </a:r>
            <a:r>
              <a:rPr kumimoji="0" lang="en-GB" sz="2800" b="1" i="0" u="none" strike="noStrike" kern="1200" cap="all" spc="0" normalizeH="0" noProof="0" dirty="0">
                <a:ln>
                  <a:noFill/>
                </a:ln>
                <a:solidFill>
                  <a:srgbClr val="822642"/>
                </a:solidFill>
                <a:effectLst/>
                <a:uLnTx/>
                <a:uFillTx/>
                <a:latin typeface="+mj-lt"/>
                <a:ea typeface="+mj-ea"/>
                <a:cs typeface="+mj-cs"/>
              </a:rPr>
              <a:t> </a:t>
            </a:r>
            <a:r>
              <a:rPr kumimoji="0" lang="en-GB" sz="2800" b="1" i="0" u="none" strike="noStrike" kern="1200" cap="all" spc="0" normalizeH="0" noProof="0" dirty="0" err="1">
                <a:ln>
                  <a:noFill/>
                </a:ln>
                <a:solidFill>
                  <a:srgbClr val="822642"/>
                </a:solidFill>
                <a:effectLst/>
                <a:uLnTx/>
                <a:uFillTx/>
                <a:latin typeface="+mj-lt"/>
                <a:ea typeface="+mj-ea"/>
                <a:cs typeface="+mj-cs"/>
              </a:rPr>
              <a:t>CoPernicus</a:t>
            </a:r>
            <a:r>
              <a:rPr kumimoji="0" lang="en-GB" sz="2800" b="1" i="0" u="none" strike="noStrike" kern="1200" cap="all" spc="0" normalizeH="0" noProof="0" dirty="0">
                <a:ln>
                  <a:noFill/>
                </a:ln>
                <a:solidFill>
                  <a:srgbClr val="822642"/>
                </a:solidFill>
                <a:effectLst/>
                <a:uLnTx/>
                <a:uFillTx/>
                <a:latin typeface="+mj-lt"/>
                <a:ea typeface="+mj-ea"/>
                <a:cs typeface="+mj-cs"/>
              </a:rPr>
              <a:t> Mirror Programme</a:t>
            </a:r>
            <a:endParaRPr kumimoji="0" lang="en-US" sz="2800" b="1" i="0" u="none" strike="noStrike" kern="1200" cap="all" spc="0" normalizeH="0" baseline="0" noProof="0" dirty="0">
              <a:ln>
                <a:noFill/>
              </a:ln>
              <a:solidFill>
                <a:srgbClr val="822642"/>
              </a:solidFill>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extLst>
              <p:ext uri="{D42A27DB-BD31-4B8C-83A1-F6EECF244321}">
                <p14:modId xmlns:p14="http://schemas.microsoft.com/office/powerpoint/2010/main" xmlns="" val="4012464436"/>
              </p:ext>
            </p:extLst>
          </p:nvPr>
        </p:nvGraphicFramePr>
        <p:xfrm>
          <a:off x="1588" y="1588"/>
          <a:ext cx="1588" cy="1588"/>
        </p:xfrm>
        <a:graphic>
          <a:graphicData uri="http://schemas.openxmlformats.org/presentationml/2006/ole">
            <p:oleObj spid="_x0000_s1044" name="think-cell Slide" r:id="rId5" imgW="360" imgH="360" progId="">
              <p:embed/>
            </p:oleObj>
          </a:graphicData>
        </a:graphic>
      </p:graphicFrame>
      <p:sp>
        <p:nvSpPr>
          <p:cNvPr id="13" name="Rectangle 12" hidden="1"/>
          <p:cNvSpPr/>
          <p:nvPr>
            <p:custDataLst>
              <p:tags r:id="rId2"/>
            </p:custDataLst>
          </p:nvPr>
        </p:nvSpPr>
        <p:spPr>
          <a:xfrm>
            <a:off x="0" y="0"/>
            <a:ext cx="158750" cy="158750"/>
          </a:xfrm>
          <a:prstGeom prst="rect">
            <a:avLst/>
          </a:prstGeom>
          <a:ln>
            <a:noFill/>
          </a:ln>
        </p:spPr>
        <p:style>
          <a:lnRef idx="0">
            <a:schemeClr val="accent1"/>
          </a:lnRef>
          <a:fillRef idx="1">
            <a:schemeClr val="accent1"/>
          </a:fillRef>
          <a:effectRef idx="0">
            <a:schemeClr val="dk1"/>
          </a:effectRef>
          <a:fontRef idx="minor">
            <a:schemeClr val="lt1"/>
          </a:fontRef>
        </p:style>
        <p:txBody>
          <a:bodyPr vert="horz" wrap="none" lIns="0" tIns="0" rIns="0" bIns="0" numCol="1" spcCol="0" rtlCol="0" anchor="ctr" anchorCtr="0">
            <a:noAutofit/>
          </a:bodyPr>
          <a:lstStyle/>
          <a:p>
            <a:pPr algn="ctr">
              <a:lnSpc>
                <a:spcPct val="85000"/>
              </a:lnSpc>
              <a:spcBef>
                <a:spcPct val="0"/>
              </a:spcBef>
              <a:spcAft>
                <a:spcPct val="0"/>
              </a:spcAft>
            </a:pPr>
            <a:endParaRPr lang="en-US" sz="2000" b="1" dirty="0">
              <a:latin typeface="Georgia" panose="02040502050405020303" pitchFamily="18" charset="0"/>
              <a:ea typeface="+mj-ea"/>
              <a:cs typeface="+mj-cs"/>
              <a:sym typeface="Georgia" panose="02040502050405020303" pitchFamily="18" charset="0"/>
            </a:endParaRPr>
          </a:p>
        </p:txBody>
      </p:sp>
      <p:sp>
        <p:nvSpPr>
          <p:cNvPr id="12" name="Title 11"/>
          <p:cNvSpPr>
            <a:spLocks noGrp="1"/>
          </p:cNvSpPr>
          <p:nvPr>
            <p:ph type="title"/>
          </p:nvPr>
        </p:nvSpPr>
        <p:spPr>
          <a:xfrm>
            <a:off x="104565" y="2870024"/>
            <a:ext cx="3896347" cy="841248"/>
          </a:xfrm>
        </p:spPr>
        <p:txBody>
          <a:bodyPr anchor="ctr">
            <a:noAutofit/>
          </a:bodyPr>
          <a:lstStyle/>
          <a:p>
            <a:pPr algn="ctr"/>
            <a:r>
              <a:rPr lang="en-US" sz="2000" b="1" spc="-50" dirty="0"/>
              <a:t>Players involved include </a:t>
            </a:r>
            <a:endParaRPr lang="en-US" sz="2000" b="1" dirty="0">
              <a:highlight>
                <a:srgbClr val="FFFF00"/>
              </a:highlight>
            </a:endParaRPr>
          </a:p>
        </p:txBody>
      </p:sp>
      <p:grpSp>
        <p:nvGrpSpPr>
          <p:cNvPr id="2" name="Group 8">
            <a:extLst>
              <a:ext uri="{FF2B5EF4-FFF2-40B4-BE49-F238E27FC236}">
                <a16:creationId xmlns:a16="http://schemas.microsoft.com/office/drawing/2014/main" xmlns="" id="{C4C810EE-B6F0-4DB8-83E2-22A1706E71AB}"/>
              </a:ext>
            </a:extLst>
          </p:cNvPr>
          <p:cNvGrpSpPr/>
          <p:nvPr/>
        </p:nvGrpSpPr>
        <p:grpSpPr>
          <a:xfrm>
            <a:off x="4155948" y="648860"/>
            <a:ext cx="7561106" cy="5374519"/>
            <a:chOff x="4353456" y="1124654"/>
            <a:chExt cx="7561106" cy="5374519"/>
          </a:xfrm>
        </p:grpSpPr>
        <p:grpSp>
          <p:nvGrpSpPr>
            <p:cNvPr id="3" name="Group 25">
              <a:extLst>
                <a:ext uri="{FF2B5EF4-FFF2-40B4-BE49-F238E27FC236}">
                  <a16:creationId xmlns:a16="http://schemas.microsoft.com/office/drawing/2014/main" xmlns="" id="{FFAC294A-8E1A-44A5-AA77-1545823BEDA4}"/>
                </a:ext>
              </a:extLst>
            </p:cNvPr>
            <p:cNvGrpSpPr/>
            <p:nvPr/>
          </p:nvGrpSpPr>
          <p:grpSpPr>
            <a:xfrm>
              <a:off x="9036008" y="1397551"/>
              <a:ext cx="2833195" cy="2697975"/>
              <a:chOff x="6011727" y="4138753"/>
              <a:chExt cx="2833195" cy="2697975"/>
            </a:xfrm>
          </p:grpSpPr>
          <p:sp>
            <p:nvSpPr>
              <p:cNvPr id="47" name="Oval 46">
                <a:extLst>
                  <a:ext uri="{FF2B5EF4-FFF2-40B4-BE49-F238E27FC236}">
                    <a16:creationId xmlns:a16="http://schemas.microsoft.com/office/drawing/2014/main" xmlns="" id="{2C75CC16-D327-4ECC-A6EA-E63D400E1366}"/>
                  </a:ext>
                </a:extLst>
              </p:cNvPr>
              <p:cNvSpPr/>
              <p:nvPr/>
            </p:nvSpPr>
            <p:spPr>
              <a:xfrm>
                <a:off x="6011727" y="4138753"/>
                <a:ext cx="2833195" cy="2697975"/>
              </a:xfrm>
              <a:prstGeom prst="ellipse">
                <a:avLst/>
              </a:prstGeom>
              <a:solidFill>
                <a:schemeClr val="bg1"/>
              </a:solidFill>
              <a:ln>
                <a:solidFill>
                  <a:schemeClr val="bg1">
                    <a:lumMod val="50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sp>
            <p:nvSpPr>
              <p:cNvPr id="48" name="Oval 47">
                <a:extLst>
                  <a:ext uri="{FF2B5EF4-FFF2-40B4-BE49-F238E27FC236}">
                    <a16:creationId xmlns:a16="http://schemas.microsoft.com/office/drawing/2014/main" xmlns="" id="{54CBDB97-251F-48EE-AB3C-E98E8D0AF2EE}"/>
                  </a:ext>
                </a:extLst>
              </p:cNvPr>
              <p:cNvSpPr/>
              <p:nvPr/>
            </p:nvSpPr>
            <p:spPr>
              <a:xfrm>
                <a:off x="6751270" y="4872236"/>
                <a:ext cx="1354107" cy="1231007"/>
              </a:xfrm>
              <a:prstGeom prst="ellipse">
                <a:avLst/>
              </a:prstGeom>
              <a:solidFill>
                <a:schemeClr val="bg1">
                  <a:lumMod val="50000"/>
                </a:schemeClr>
              </a:solidFill>
              <a:ln w="19050">
                <a:solidFill>
                  <a:schemeClr val="bg1"/>
                </a:solidFill>
              </a:ln>
            </p:spPr>
            <p:style>
              <a:lnRef idx="0">
                <a:schemeClr val="accent1"/>
              </a:lnRef>
              <a:fillRef idx="1">
                <a:schemeClr val="accent1"/>
              </a:fillRef>
              <a:effectRef idx="0">
                <a:schemeClr val="dk1"/>
              </a:effectRef>
              <a:fontRef idx="minor">
                <a:schemeClr val="lt1"/>
              </a:fontRef>
            </p:style>
            <p:txBody>
              <a:bodyPr lIns="0" rIns="0" rtlCol="0" anchor="ctr"/>
              <a:lstStyle/>
              <a:p>
                <a:pPr algn="ctr" eaLnBrk="0" fontAlgn="base" hangingPunct="0">
                  <a:spcBef>
                    <a:spcPct val="0"/>
                  </a:spcBef>
                  <a:spcAft>
                    <a:spcPct val="0"/>
                  </a:spcAft>
                </a:pPr>
                <a:r>
                  <a:rPr lang="en-US" sz="1100" b="1" dirty="0">
                    <a:solidFill>
                      <a:schemeClr val="bg1"/>
                    </a:solidFill>
                    <a:latin typeface="+mj-lt"/>
                  </a:rPr>
                  <a:t>ESA</a:t>
                </a:r>
              </a:p>
              <a:p>
                <a:pPr algn="ctr" eaLnBrk="0" fontAlgn="base" hangingPunct="0">
                  <a:spcBef>
                    <a:spcPct val="0"/>
                  </a:spcBef>
                  <a:spcAft>
                    <a:spcPct val="0"/>
                  </a:spcAft>
                </a:pPr>
                <a:r>
                  <a:rPr lang="en-US" sz="1100" b="1" dirty="0">
                    <a:solidFill>
                      <a:schemeClr val="bg1"/>
                    </a:solidFill>
                    <a:latin typeface="+mj-lt"/>
                  </a:rPr>
                  <a:t>ASI</a:t>
                </a:r>
              </a:p>
              <a:p>
                <a:pPr algn="ctr" eaLnBrk="0" fontAlgn="base" hangingPunct="0">
                  <a:spcBef>
                    <a:spcPct val="0"/>
                  </a:spcBef>
                  <a:spcAft>
                    <a:spcPct val="0"/>
                  </a:spcAft>
                </a:pPr>
                <a:r>
                  <a:rPr lang="en-US" sz="1100" b="1" dirty="0">
                    <a:solidFill>
                      <a:schemeClr val="bg1"/>
                    </a:solidFill>
                    <a:latin typeface="+mj-lt"/>
                  </a:rPr>
                  <a:t>MISE</a:t>
                </a:r>
                <a:endParaRPr lang="en-US" sz="700" b="1" dirty="0">
                  <a:solidFill>
                    <a:schemeClr val="bg1"/>
                  </a:solidFill>
                  <a:latin typeface="+mj-lt"/>
                </a:endParaRPr>
              </a:p>
            </p:txBody>
          </p:sp>
        </p:grpSp>
        <p:sp>
          <p:nvSpPr>
            <p:cNvPr id="65" name="TextBox 64">
              <a:extLst>
                <a:ext uri="{FF2B5EF4-FFF2-40B4-BE49-F238E27FC236}">
                  <a16:creationId xmlns:a16="http://schemas.microsoft.com/office/drawing/2014/main" xmlns="" id="{266AA02D-0EE6-4CA6-9A98-AF0C790CD76F}"/>
                </a:ext>
              </a:extLst>
            </p:cNvPr>
            <p:cNvSpPr txBox="1"/>
            <p:nvPr/>
          </p:nvSpPr>
          <p:spPr>
            <a:xfrm>
              <a:off x="9252535" y="1124654"/>
              <a:ext cx="2419865" cy="929387"/>
            </a:xfrm>
            <a:prstGeom prst="rect">
              <a:avLst/>
            </a:prstGeom>
            <a:solidFill>
              <a:schemeClr val="bg1"/>
            </a:solidFill>
            <a:ln>
              <a:noFill/>
            </a:ln>
          </p:spPr>
          <p:txBody>
            <a:bodyPr wrap="square" lIns="180000" tIns="72000" rIns="0" bIns="72000" rtlCol="0" anchor="ctr">
              <a:noAutofit/>
            </a:bodyPr>
            <a:lstStyle/>
            <a:p>
              <a:pPr algn="ctr">
                <a:lnSpc>
                  <a:spcPct val="90000"/>
                </a:lnSpc>
                <a:spcBef>
                  <a:spcPts val="600"/>
                </a:spcBef>
              </a:pPr>
              <a:r>
                <a:rPr lang="en-US" sz="1400" spc="-50" dirty="0">
                  <a:latin typeface="+mj-lt"/>
                </a:rPr>
                <a:t>Project Management </a:t>
              </a:r>
              <a:endParaRPr lang="en-US" sz="1400" dirty="0">
                <a:latin typeface="+mj-lt"/>
              </a:endParaRPr>
            </a:p>
          </p:txBody>
        </p:sp>
        <p:grpSp>
          <p:nvGrpSpPr>
            <p:cNvPr id="6" name="Group 28">
              <a:extLst>
                <a:ext uri="{FF2B5EF4-FFF2-40B4-BE49-F238E27FC236}">
                  <a16:creationId xmlns:a16="http://schemas.microsoft.com/office/drawing/2014/main" xmlns="" id="{CA6A4275-2F8B-446A-BF57-BF1C6BBE7053}"/>
                </a:ext>
              </a:extLst>
            </p:cNvPr>
            <p:cNvGrpSpPr/>
            <p:nvPr/>
          </p:nvGrpSpPr>
          <p:grpSpPr>
            <a:xfrm>
              <a:off x="9081367" y="3650417"/>
              <a:ext cx="2833195" cy="2697975"/>
              <a:chOff x="7116634" y="3759213"/>
              <a:chExt cx="2833195" cy="2697975"/>
            </a:xfrm>
          </p:grpSpPr>
          <p:sp>
            <p:nvSpPr>
              <p:cNvPr id="46" name="Oval 45">
                <a:extLst>
                  <a:ext uri="{FF2B5EF4-FFF2-40B4-BE49-F238E27FC236}">
                    <a16:creationId xmlns:a16="http://schemas.microsoft.com/office/drawing/2014/main" xmlns="" id="{548A5AC3-A864-4187-8093-4E3A0B86924C}"/>
                  </a:ext>
                </a:extLst>
              </p:cNvPr>
              <p:cNvSpPr/>
              <p:nvPr/>
            </p:nvSpPr>
            <p:spPr>
              <a:xfrm>
                <a:off x="7116634" y="3759213"/>
                <a:ext cx="2833195" cy="2697975"/>
              </a:xfrm>
              <a:prstGeom prst="ellipse">
                <a:avLst/>
              </a:prstGeom>
              <a:noFill/>
              <a:ln>
                <a:solidFill>
                  <a:schemeClr val="bg1">
                    <a:lumMod val="50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sp>
            <p:nvSpPr>
              <p:cNvPr id="45" name="Oval 44"/>
              <p:cNvSpPr/>
              <p:nvPr/>
            </p:nvSpPr>
            <p:spPr>
              <a:xfrm>
                <a:off x="7883625" y="4472892"/>
                <a:ext cx="1354107" cy="1231007"/>
              </a:xfrm>
              <a:prstGeom prst="ellipse">
                <a:avLst/>
              </a:prstGeom>
              <a:solidFill>
                <a:schemeClr val="bg1">
                  <a:lumMod val="50000"/>
                </a:schemeClr>
              </a:solidFill>
              <a:ln w="19050">
                <a:solidFill>
                  <a:schemeClr val="bg1"/>
                </a:solidFill>
              </a:ln>
            </p:spPr>
            <p:style>
              <a:lnRef idx="0">
                <a:schemeClr val="accent1"/>
              </a:lnRef>
              <a:fillRef idx="1">
                <a:schemeClr val="accent1"/>
              </a:fillRef>
              <a:effectRef idx="0">
                <a:schemeClr val="dk1"/>
              </a:effectRef>
              <a:fontRef idx="minor">
                <a:schemeClr val="lt1"/>
              </a:fontRef>
            </p:style>
            <p:txBody>
              <a:bodyPr lIns="0" rIns="0" rtlCol="0" anchor="ctr"/>
              <a:lstStyle/>
              <a:p>
                <a:pPr algn="ctr" eaLnBrk="0" fontAlgn="base" hangingPunct="0">
                  <a:spcBef>
                    <a:spcPct val="0"/>
                  </a:spcBef>
                  <a:spcAft>
                    <a:spcPct val="0"/>
                  </a:spcAft>
                </a:pPr>
                <a:r>
                  <a:rPr lang="en-US" sz="1100" b="1" dirty="0">
                    <a:solidFill>
                      <a:schemeClr val="bg1"/>
                    </a:solidFill>
                    <a:latin typeface="+mj-lt"/>
                  </a:rPr>
                  <a:t>Industry</a:t>
                </a:r>
                <a:endParaRPr lang="en-US" sz="700" b="1" dirty="0">
                  <a:solidFill>
                    <a:schemeClr val="bg1"/>
                  </a:solidFill>
                  <a:latin typeface="+mj-lt"/>
                </a:endParaRPr>
              </a:p>
            </p:txBody>
          </p:sp>
        </p:grpSp>
        <p:sp>
          <p:nvSpPr>
            <p:cNvPr id="63" name="TextBox 62">
              <a:extLst>
                <a:ext uri="{FF2B5EF4-FFF2-40B4-BE49-F238E27FC236}">
                  <a16:creationId xmlns:a16="http://schemas.microsoft.com/office/drawing/2014/main" xmlns="" id="{E366EF49-BFC6-4778-9AA4-B55EF88080C8}"/>
                </a:ext>
              </a:extLst>
            </p:cNvPr>
            <p:cNvSpPr txBox="1"/>
            <p:nvPr/>
          </p:nvSpPr>
          <p:spPr>
            <a:xfrm>
              <a:off x="9288031" y="5569786"/>
              <a:ext cx="2419865" cy="929387"/>
            </a:xfrm>
            <a:prstGeom prst="rect">
              <a:avLst/>
            </a:prstGeom>
            <a:solidFill>
              <a:schemeClr val="bg1"/>
            </a:solidFill>
            <a:ln>
              <a:noFill/>
            </a:ln>
          </p:spPr>
          <p:txBody>
            <a:bodyPr wrap="square" lIns="180000" tIns="72000" rIns="0" bIns="72000" rtlCol="0" anchor="ctr">
              <a:noAutofit/>
            </a:bodyPr>
            <a:lstStyle/>
            <a:p>
              <a:pPr algn="ctr">
                <a:lnSpc>
                  <a:spcPct val="90000"/>
                </a:lnSpc>
                <a:spcBef>
                  <a:spcPts val="600"/>
                </a:spcBef>
              </a:pPr>
              <a:r>
                <a:rPr lang="en-US" sz="1400" spc="-50" dirty="0">
                  <a:latin typeface="+mj-lt"/>
                </a:rPr>
                <a:t>R&amp;D Development</a:t>
              </a:r>
              <a:endParaRPr lang="en-US" sz="1400" dirty="0">
                <a:latin typeface="+mj-lt"/>
              </a:endParaRPr>
            </a:p>
          </p:txBody>
        </p:sp>
        <p:grpSp>
          <p:nvGrpSpPr>
            <p:cNvPr id="7" name="Group 66">
              <a:extLst>
                <a:ext uri="{FF2B5EF4-FFF2-40B4-BE49-F238E27FC236}">
                  <a16:creationId xmlns:a16="http://schemas.microsoft.com/office/drawing/2014/main" xmlns="" id="{32E6183E-FC73-402E-84B4-01E4951473E1}"/>
                </a:ext>
              </a:extLst>
            </p:cNvPr>
            <p:cNvGrpSpPr/>
            <p:nvPr/>
          </p:nvGrpSpPr>
          <p:grpSpPr>
            <a:xfrm>
              <a:off x="4456789" y="3650417"/>
              <a:ext cx="2833195" cy="2697975"/>
              <a:chOff x="6399947" y="1120346"/>
              <a:chExt cx="2833195" cy="2697975"/>
            </a:xfrm>
          </p:grpSpPr>
          <p:sp>
            <p:nvSpPr>
              <p:cNvPr id="68" name="Oval 67">
                <a:extLst>
                  <a:ext uri="{FF2B5EF4-FFF2-40B4-BE49-F238E27FC236}">
                    <a16:creationId xmlns:a16="http://schemas.microsoft.com/office/drawing/2014/main" xmlns="" id="{B3ED3251-B480-42AB-ACCC-EA291F33D352}"/>
                  </a:ext>
                </a:extLst>
              </p:cNvPr>
              <p:cNvSpPr/>
              <p:nvPr/>
            </p:nvSpPr>
            <p:spPr>
              <a:xfrm>
                <a:off x="6399947" y="1120346"/>
                <a:ext cx="2833195" cy="2697975"/>
              </a:xfrm>
              <a:prstGeom prst="ellipse">
                <a:avLst/>
              </a:prstGeom>
              <a:noFill/>
              <a:ln>
                <a:solidFill>
                  <a:srgbClr val="C0000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sp>
            <p:nvSpPr>
              <p:cNvPr id="70" name="Oval 69">
                <a:extLst>
                  <a:ext uri="{FF2B5EF4-FFF2-40B4-BE49-F238E27FC236}">
                    <a16:creationId xmlns:a16="http://schemas.microsoft.com/office/drawing/2014/main" xmlns="" id="{93EE41B9-60D9-4E75-B46A-A6A328916B41}"/>
                  </a:ext>
                </a:extLst>
              </p:cNvPr>
              <p:cNvSpPr/>
              <p:nvPr/>
            </p:nvSpPr>
            <p:spPr>
              <a:xfrm>
                <a:off x="7175846" y="1796752"/>
                <a:ext cx="1354106" cy="1231007"/>
              </a:xfrm>
              <a:prstGeom prst="ellipse">
                <a:avLst/>
              </a:prstGeom>
              <a:solidFill>
                <a:srgbClr val="A32020"/>
              </a:solidFill>
              <a:ln w="19050">
                <a:solidFill>
                  <a:schemeClr val="bg1"/>
                </a:solidFill>
              </a:ln>
            </p:spPr>
            <p:style>
              <a:lnRef idx="0">
                <a:schemeClr val="accent1"/>
              </a:lnRef>
              <a:fillRef idx="1">
                <a:schemeClr val="accent1"/>
              </a:fillRef>
              <a:effectRef idx="0">
                <a:schemeClr val="dk1"/>
              </a:effectRef>
              <a:fontRef idx="minor">
                <a:schemeClr val="lt1"/>
              </a:fontRef>
            </p:style>
            <p:txBody>
              <a:bodyPr lIns="0" rIns="0" rtlCol="0" anchor="ctr"/>
              <a:lstStyle/>
              <a:p>
                <a:pPr algn="ctr" eaLnBrk="0" fontAlgn="base" hangingPunct="0">
                  <a:spcBef>
                    <a:spcPct val="0"/>
                  </a:spcBef>
                  <a:spcAft>
                    <a:spcPct val="0"/>
                  </a:spcAft>
                </a:pPr>
                <a:r>
                  <a:rPr lang="en-US" sz="1100" b="1" dirty="0">
                    <a:solidFill>
                      <a:schemeClr val="bg1"/>
                    </a:solidFill>
                    <a:latin typeface="+mj-lt"/>
                  </a:rPr>
                  <a:t>ECMWF</a:t>
                </a:r>
                <a:endParaRPr lang="en-US" sz="700" b="1" dirty="0">
                  <a:solidFill>
                    <a:schemeClr val="bg1"/>
                  </a:solidFill>
                  <a:latin typeface="+mj-lt"/>
                </a:endParaRPr>
              </a:p>
            </p:txBody>
          </p:sp>
        </p:grpSp>
        <p:sp>
          <p:nvSpPr>
            <p:cNvPr id="71" name="TextBox 70">
              <a:extLst>
                <a:ext uri="{FF2B5EF4-FFF2-40B4-BE49-F238E27FC236}">
                  <a16:creationId xmlns:a16="http://schemas.microsoft.com/office/drawing/2014/main" xmlns="" id="{6C58182E-1E23-49EA-8BA3-9CC739512432}"/>
                </a:ext>
              </a:extLst>
            </p:cNvPr>
            <p:cNvSpPr txBox="1"/>
            <p:nvPr/>
          </p:nvSpPr>
          <p:spPr>
            <a:xfrm>
              <a:off x="4840751" y="5694999"/>
              <a:ext cx="2080390" cy="804174"/>
            </a:xfrm>
            <a:prstGeom prst="rect">
              <a:avLst/>
            </a:prstGeom>
            <a:solidFill>
              <a:schemeClr val="bg1"/>
            </a:solidFill>
            <a:ln>
              <a:noFill/>
            </a:ln>
          </p:spPr>
          <p:txBody>
            <a:bodyPr wrap="square" lIns="180000" tIns="72000" rIns="0" bIns="72000" rtlCol="0" anchor="ctr">
              <a:noAutofit/>
            </a:bodyPr>
            <a:lstStyle/>
            <a:p>
              <a:pPr algn="ctr">
                <a:lnSpc>
                  <a:spcPct val="90000"/>
                </a:lnSpc>
                <a:spcBef>
                  <a:spcPts val="600"/>
                </a:spcBef>
              </a:pPr>
              <a:r>
                <a:rPr lang="en-US" sz="1400" b="1" spc="-50" dirty="0">
                  <a:latin typeface="+mj-lt"/>
                </a:rPr>
                <a:t>MARKET UPTAKE ADVISORY</a:t>
              </a:r>
              <a:endParaRPr lang="en-US" sz="1400" b="1" dirty="0">
                <a:latin typeface="+mj-lt"/>
              </a:endParaRPr>
            </a:p>
          </p:txBody>
        </p:sp>
        <p:grpSp>
          <p:nvGrpSpPr>
            <p:cNvPr id="8" name="Group 24">
              <a:extLst>
                <a:ext uri="{FF2B5EF4-FFF2-40B4-BE49-F238E27FC236}">
                  <a16:creationId xmlns:a16="http://schemas.microsoft.com/office/drawing/2014/main" xmlns="" id="{AD241607-9E6F-4CC7-9870-077F3059A93D}"/>
                </a:ext>
              </a:extLst>
            </p:cNvPr>
            <p:cNvGrpSpPr/>
            <p:nvPr/>
          </p:nvGrpSpPr>
          <p:grpSpPr>
            <a:xfrm>
              <a:off x="4353456" y="1397551"/>
              <a:ext cx="2833195" cy="2697975"/>
              <a:chOff x="6399947" y="1120346"/>
              <a:chExt cx="2833195" cy="2697975"/>
            </a:xfrm>
          </p:grpSpPr>
          <p:sp>
            <p:nvSpPr>
              <p:cNvPr id="42" name="Oval 41"/>
              <p:cNvSpPr/>
              <p:nvPr/>
            </p:nvSpPr>
            <p:spPr>
              <a:xfrm>
                <a:off x="6399947" y="1120346"/>
                <a:ext cx="2833195" cy="2697975"/>
              </a:xfrm>
              <a:prstGeom prst="ellipse">
                <a:avLst/>
              </a:prstGeom>
              <a:noFill/>
              <a:ln>
                <a:solidFill>
                  <a:schemeClr val="bg1">
                    <a:lumMod val="50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sp>
            <p:nvSpPr>
              <p:cNvPr id="43" name="Oval 42"/>
              <p:cNvSpPr/>
              <p:nvPr/>
            </p:nvSpPr>
            <p:spPr>
              <a:xfrm>
                <a:off x="7175846" y="1796752"/>
                <a:ext cx="1354106" cy="1231007"/>
              </a:xfrm>
              <a:prstGeom prst="ellipse">
                <a:avLst/>
              </a:prstGeom>
              <a:solidFill>
                <a:schemeClr val="bg1">
                  <a:lumMod val="50000"/>
                </a:schemeClr>
              </a:solidFill>
              <a:ln w="19050">
                <a:solidFill>
                  <a:schemeClr val="bg1"/>
                </a:solidFill>
              </a:ln>
            </p:spPr>
            <p:style>
              <a:lnRef idx="0">
                <a:schemeClr val="accent1"/>
              </a:lnRef>
              <a:fillRef idx="1">
                <a:schemeClr val="accent1"/>
              </a:fillRef>
              <a:effectRef idx="0">
                <a:schemeClr val="dk1"/>
              </a:effectRef>
              <a:fontRef idx="minor">
                <a:schemeClr val="lt1"/>
              </a:fontRef>
            </p:style>
            <p:txBody>
              <a:bodyPr lIns="0" rIns="0" rtlCol="0" anchor="ctr"/>
              <a:lstStyle/>
              <a:p>
                <a:pPr algn="ctr" eaLnBrk="0" fontAlgn="base" hangingPunct="0">
                  <a:spcBef>
                    <a:spcPct val="0"/>
                  </a:spcBef>
                  <a:spcAft>
                    <a:spcPct val="0"/>
                  </a:spcAft>
                </a:pPr>
                <a:r>
                  <a:rPr lang="en-US" sz="1100" b="1" dirty="0">
                    <a:solidFill>
                      <a:schemeClr val="bg1"/>
                    </a:solidFill>
                    <a:latin typeface="+mj-lt"/>
                  </a:rPr>
                  <a:t>Research Institutes</a:t>
                </a:r>
                <a:endParaRPr lang="en-US" sz="700" b="1" dirty="0">
                  <a:solidFill>
                    <a:schemeClr val="bg1"/>
                  </a:solidFill>
                  <a:latin typeface="+mj-lt"/>
                </a:endParaRPr>
              </a:p>
            </p:txBody>
          </p:sp>
        </p:grpSp>
        <p:sp>
          <p:nvSpPr>
            <p:cNvPr id="66" name="TextBox 65">
              <a:extLst>
                <a:ext uri="{FF2B5EF4-FFF2-40B4-BE49-F238E27FC236}">
                  <a16:creationId xmlns:a16="http://schemas.microsoft.com/office/drawing/2014/main" xmlns="" id="{2E501468-D0C6-4917-BC19-0CE3D9168905}"/>
                </a:ext>
              </a:extLst>
            </p:cNvPr>
            <p:cNvSpPr txBox="1"/>
            <p:nvPr/>
          </p:nvSpPr>
          <p:spPr>
            <a:xfrm>
              <a:off x="4596475" y="1124654"/>
              <a:ext cx="2419865" cy="834680"/>
            </a:xfrm>
            <a:prstGeom prst="rect">
              <a:avLst/>
            </a:prstGeom>
            <a:solidFill>
              <a:schemeClr val="bg1"/>
            </a:solidFill>
            <a:ln>
              <a:noFill/>
            </a:ln>
          </p:spPr>
          <p:txBody>
            <a:bodyPr wrap="square" lIns="180000" tIns="72000" rIns="0" bIns="72000" rtlCol="0" anchor="ctr">
              <a:noAutofit/>
            </a:bodyPr>
            <a:lstStyle/>
            <a:p>
              <a:pPr algn="ctr">
                <a:lnSpc>
                  <a:spcPct val="90000"/>
                </a:lnSpc>
                <a:spcBef>
                  <a:spcPts val="600"/>
                </a:spcBef>
              </a:pPr>
              <a:r>
                <a:rPr lang="en-US" sz="1400" spc="-50" dirty="0">
                  <a:latin typeface="+mj-lt"/>
                </a:rPr>
                <a:t>R&amp;D Development</a:t>
              </a:r>
              <a:endParaRPr lang="en-US" sz="1400" dirty="0">
                <a:latin typeface="+mj-lt"/>
              </a:endParaRPr>
            </a:p>
          </p:txBody>
        </p:sp>
        <p:grpSp>
          <p:nvGrpSpPr>
            <p:cNvPr id="9" name="Group 23">
              <a:extLst>
                <a:ext uri="{FF2B5EF4-FFF2-40B4-BE49-F238E27FC236}">
                  <a16:creationId xmlns:a16="http://schemas.microsoft.com/office/drawing/2014/main" xmlns="" id="{9A58543F-F707-4E8D-B117-9837505A0911}"/>
                </a:ext>
              </a:extLst>
            </p:cNvPr>
            <p:cNvGrpSpPr/>
            <p:nvPr/>
          </p:nvGrpSpPr>
          <p:grpSpPr>
            <a:xfrm>
              <a:off x="6658054" y="2224117"/>
              <a:ext cx="2900787" cy="2772136"/>
              <a:chOff x="2209690" y="1953237"/>
              <a:chExt cx="2900787" cy="2772136"/>
            </a:xfrm>
          </p:grpSpPr>
          <p:grpSp>
            <p:nvGrpSpPr>
              <p:cNvPr id="10" name="Group 7"/>
              <p:cNvGrpSpPr/>
              <p:nvPr/>
            </p:nvGrpSpPr>
            <p:grpSpPr>
              <a:xfrm>
                <a:off x="4229311" y="2836247"/>
                <a:ext cx="729576" cy="709056"/>
                <a:chOff x="3888837" y="4740360"/>
                <a:chExt cx="1356225" cy="1232932"/>
              </a:xfrm>
            </p:grpSpPr>
            <p:sp>
              <p:nvSpPr>
                <p:cNvPr id="108" name="Oval 107"/>
                <p:cNvSpPr/>
                <p:nvPr/>
              </p:nvSpPr>
              <p:spPr>
                <a:xfrm>
                  <a:off x="3888837" y="4740360"/>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21" name="Picture 4" descr="Home"/>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4139878" y="5000114"/>
                  <a:ext cx="874389" cy="77785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5" name="Group 6"/>
              <p:cNvGrpSpPr/>
              <p:nvPr/>
            </p:nvGrpSpPr>
            <p:grpSpPr>
              <a:xfrm>
                <a:off x="3731514" y="2154148"/>
                <a:ext cx="868031" cy="709056"/>
                <a:chOff x="2568749" y="5244192"/>
                <a:chExt cx="1613601" cy="1232932"/>
              </a:xfrm>
            </p:grpSpPr>
            <p:sp>
              <p:nvSpPr>
                <p:cNvPr id="105" name="Oval 104"/>
                <p:cNvSpPr/>
                <p:nvPr/>
              </p:nvSpPr>
              <p:spPr>
                <a:xfrm>
                  <a:off x="2568749" y="5244192"/>
                  <a:ext cx="1356226"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16" name="Picture 83" descr="Image result for ministero infrastrutture trasporti"/>
                <p:cNvPicPr>
                  <a:picLocks noChangeAspect="1" noChangeArrowheads="1"/>
                </p:cNvPicPr>
                <p:nvPr/>
              </p:nvPicPr>
              <p:blipFill>
                <a:blip r:embed="rId7" cstate="hqprint">
                  <a:clrChange>
                    <a:clrFrom>
                      <a:srgbClr val="000000">
                        <a:alpha val="0"/>
                      </a:srgbClr>
                    </a:clrFrom>
                    <a:clrTo>
                      <a:srgbClr val="000000">
                        <a:alpha val="0"/>
                      </a:srgbClr>
                    </a:clrTo>
                  </a:clrChange>
                  <a:extLst>
                    <a:ext uri="{28A0092B-C50C-407E-A947-70E740481C1C}">
                      <a14:useLocalDpi xmlns:a14="http://schemas.microsoft.com/office/drawing/2010/main" xmlns=""/>
                    </a:ext>
                  </a:extLst>
                </a:blip>
                <a:srcRect/>
                <a:stretch>
                  <a:fillRect/>
                </a:stretch>
              </p:blipFill>
              <p:spPr bwMode="auto">
                <a:xfrm>
                  <a:off x="2621669" y="5362932"/>
                  <a:ext cx="1560681" cy="965509"/>
                </a:xfrm>
                <a:prstGeom prst="rect">
                  <a:avLst/>
                </a:prstGeom>
                <a:noFill/>
              </p:spPr>
            </p:pic>
          </p:grpSp>
          <p:grpSp>
            <p:nvGrpSpPr>
              <p:cNvPr id="17" name="Group 14"/>
              <p:cNvGrpSpPr/>
              <p:nvPr/>
            </p:nvGrpSpPr>
            <p:grpSpPr>
              <a:xfrm>
                <a:off x="2888411" y="2134432"/>
                <a:ext cx="740432" cy="709056"/>
                <a:chOff x="2902400" y="2928882"/>
                <a:chExt cx="1376404" cy="1232932"/>
              </a:xfrm>
            </p:grpSpPr>
            <p:sp>
              <p:nvSpPr>
                <p:cNvPr id="106" name="Oval 105"/>
                <p:cNvSpPr/>
                <p:nvPr/>
              </p:nvSpPr>
              <p:spPr>
                <a:xfrm>
                  <a:off x="2913524" y="2928882"/>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4" name="Immagine 3" descr="index.jpg"/>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xmlns=""/>
                    </a:ext>
                  </a:extLst>
                </a:blip>
                <a:stretch>
                  <a:fillRect/>
                </a:stretch>
              </p:blipFill>
              <p:spPr>
                <a:xfrm>
                  <a:off x="2902400" y="3073229"/>
                  <a:ext cx="1376404" cy="953288"/>
                </a:xfrm>
                <a:prstGeom prst="rect">
                  <a:avLst/>
                </a:prstGeom>
              </p:spPr>
            </p:pic>
          </p:grpSp>
          <p:sp>
            <p:nvSpPr>
              <p:cNvPr id="5" name="Oval 4"/>
              <p:cNvSpPr/>
              <p:nvPr/>
            </p:nvSpPr>
            <p:spPr>
              <a:xfrm>
                <a:off x="2209690" y="1953237"/>
                <a:ext cx="2900787" cy="2772136"/>
              </a:xfrm>
              <a:prstGeom prst="ellipse">
                <a:avLst/>
              </a:prstGeom>
              <a:noFill/>
              <a:ln w="28575">
                <a:solidFill>
                  <a:srgbClr val="C0000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grpSp>
            <p:nvGrpSpPr>
              <p:cNvPr id="18" name="Group 48">
                <a:extLst>
                  <a:ext uri="{FF2B5EF4-FFF2-40B4-BE49-F238E27FC236}">
                    <a16:creationId xmlns:a16="http://schemas.microsoft.com/office/drawing/2014/main" xmlns="" id="{5F9E97EB-1E1E-4755-B257-3466B9B5556D}"/>
                  </a:ext>
                </a:extLst>
              </p:cNvPr>
              <p:cNvGrpSpPr/>
              <p:nvPr/>
            </p:nvGrpSpPr>
            <p:grpSpPr>
              <a:xfrm>
                <a:off x="2285248" y="2723915"/>
                <a:ext cx="729576" cy="709056"/>
                <a:chOff x="959102" y="2919073"/>
                <a:chExt cx="1356225" cy="1232932"/>
              </a:xfrm>
            </p:grpSpPr>
            <p:sp>
              <p:nvSpPr>
                <p:cNvPr id="50" name="Oval 49">
                  <a:extLst>
                    <a:ext uri="{FF2B5EF4-FFF2-40B4-BE49-F238E27FC236}">
                      <a16:creationId xmlns:a16="http://schemas.microsoft.com/office/drawing/2014/main" xmlns="" id="{14BECC3D-D592-4C77-84BB-D1FE851D0B46}"/>
                    </a:ext>
                  </a:extLst>
                </p:cNvPr>
                <p:cNvSpPr/>
                <p:nvPr/>
              </p:nvSpPr>
              <p:spPr>
                <a:xfrm>
                  <a:off x="959102" y="2919073"/>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51" name="Picture 96" descr="Image result for mibact">
                  <a:extLst>
                    <a:ext uri="{FF2B5EF4-FFF2-40B4-BE49-F238E27FC236}">
                      <a16:creationId xmlns:a16="http://schemas.microsoft.com/office/drawing/2014/main" xmlns="" id="{9686D1F3-0C2B-4A35-BC10-D77E95ECC7E2}"/>
                    </a:ext>
                  </a:extLst>
                </p:cNvPr>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141768" y="3315857"/>
                  <a:ext cx="1011628" cy="49351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9" name="Group 51">
                <a:extLst>
                  <a:ext uri="{FF2B5EF4-FFF2-40B4-BE49-F238E27FC236}">
                    <a16:creationId xmlns:a16="http://schemas.microsoft.com/office/drawing/2014/main" xmlns="" id="{B99A412D-8DFF-46C9-85DE-040C432AE36A}"/>
                  </a:ext>
                </a:extLst>
              </p:cNvPr>
              <p:cNvGrpSpPr/>
              <p:nvPr/>
            </p:nvGrpSpPr>
            <p:grpSpPr>
              <a:xfrm>
                <a:off x="2463834" y="3464114"/>
                <a:ext cx="729576" cy="709056"/>
                <a:chOff x="1932580" y="2065813"/>
                <a:chExt cx="1356225" cy="1232932"/>
              </a:xfrm>
            </p:grpSpPr>
            <p:sp>
              <p:nvSpPr>
                <p:cNvPr id="53" name="Oval 52">
                  <a:extLst>
                    <a:ext uri="{FF2B5EF4-FFF2-40B4-BE49-F238E27FC236}">
                      <a16:creationId xmlns:a16="http://schemas.microsoft.com/office/drawing/2014/main" xmlns="" id="{46F60EA0-D537-4C92-B589-24A004019AD6}"/>
                    </a:ext>
                  </a:extLst>
                </p:cNvPr>
                <p:cNvSpPr/>
                <p:nvPr/>
              </p:nvSpPr>
              <p:spPr>
                <a:xfrm>
                  <a:off x="1932580" y="2065813"/>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54" name="Picture 12" descr="Image result for mipaaf">
                  <a:extLst>
                    <a:ext uri="{FF2B5EF4-FFF2-40B4-BE49-F238E27FC236}">
                      <a16:creationId xmlns:a16="http://schemas.microsoft.com/office/drawing/2014/main" xmlns="" id="{922CED50-DCF7-4FFD-92F2-7518B1920A1A}"/>
                    </a:ext>
                  </a:extLst>
                </p:cNvPr>
                <p:cNvPicPr>
                  <a:picLocks noChangeAspect="1" noChangeArrowheads="1"/>
                </p:cNvPicPr>
                <p:nvPr/>
              </p:nvPicPr>
              <p:blipFill>
                <a:blip r:embed="rId10" cstate="hqprint">
                  <a:clrChange>
                    <a:clrFrom>
                      <a:srgbClr val="FEFEFE"/>
                    </a:clrFrom>
                    <a:clrTo>
                      <a:srgbClr val="FEFEFE">
                        <a:alpha val="0"/>
                      </a:srgbClr>
                    </a:clrTo>
                  </a:clrChange>
                  <a:extLst>
                    <a:ext uri="{28A0092B-C50C-407E-A947-70E740481C1C}">
                      <a14:useLocalDpi xmlns:a14="http://schemas.microsoft.com/office/drawing/2010/main" xmlns=""/>
                    </a:ext>
                  </a:extLst>
                </a:blip>
                <a:srcRect/>
                <a:stretch>
                  <a:fillRect/>
                </a:stretch>
              </p:blipFill>
              <p:spPr bwMode="auto">
                <a:xfrm>
                  <a:off x="2050370" y="2233132"/>
                  <a:ext cx="1066557" cy="897106"/>
                </a:xfrm>
                <a:prstGeom prst="rect">
                  <a:avLst/>
                </a:prstGeom>
                <a:noFill/>
              </p:spPr>
            </p:pic>
          </p:grpSp>
          <p:grpSp>
            <p:nvGrpSpPr>
              <p:cNvPr id="20" name="Group 54">
                <a:extLst>
                  <a:ext uri="{FF2B5EF4-FFF2-40B4-BE49-F238E27FC236}">
                    <a16:creationId xmlns:a16="http://schemas.microsoft.com/office/drawing/2014/main" xmlns="" id="{4C1DDB9A-D407-4E34-88DD-893080BC6F57}"/>
                  </a:ext>
                </a:extLst>
              </p:cNvPr>
              <p:cNvGrpSpPr/>
              <p:nvPr/>
            </p:nvGrpSpPr>
            <p:grpSpPr>
              <a:xfrm>
                <a:off x="4018334" y="3653225"/>
                <a:ext cx="729576" cy="709056"/>
                <a:chOff x="4067235" y="2270281"/>
                <a:chExt cx="1356225" cy="1232932"/>
              </a:xfrm>
            </p:grpSpPr>
            <p:sp>
              <p:nvSpPr>
                <p:cNvPr id="56" name="Oval 55">
                  <a:extLst>
                    <a:ext uri="{FF2B5EF4-FFF2-40B4-BE49-F238E27FC236}">
                      <a16:creationId xmlns:a16="http://schemas.microsoft.com/office/drawing/2014/main" xmlns="" id="{9491F84A-79FC-42B5-A86E-67A946F471D2}"/>
                    </a:ext>
                  </a:extLst>
                </p:cNvPr>
                <p:cNvSpPr/>
                <p:nvPr/>
              </p:nvSpPr>
              <p:spPr>
                <a:xfrm>
                  <a:off x="4067235" y="2270281"/>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57" name="Picture 169" descr="Related image">
                  <a:extLst>
                    <a:ext uri="{FF2B5EF4-FFF2-40B4-BE49-F238E27FC236}">
                      <a16:creationId xmlns:a16="http://schemas.microsoft.com/office/drawing/2014/main" xmlns="" id="{5473D118-1C55-4738-BD37-E324E2D8A43B}"/>
                    </a:ext>
                  </a:extLst>
                </p:cNvPr>
                <p:cNvPicPr>
                  <a:picLocks noChangeAspect="1" noChangeArrowheads="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bwMode="auto">
                <a:xfrm>
                  <a:off x="4173229" y="2696193"/>
                  <a:ext cx="1190762" cy="35272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2" name="Group 57">
                <a:extLst>
                  <a:ext uri="{FF2B5EF4-FFF2-40B4-BE49-F238E27FC236}">
                    <a16:creationId xmlns:a16="http://schemas.microsoft.com/office/drawing/2014/main" xmlns="" id="{313C2BD1-9C74-4FD9-8F0F-CCB14149B649}"/>
                  </a:ext>
                </a:extLst>
              </p:cNvPr>
              <p:cNvGrpSpPr/>
              <p:nvPr/>
            </p:nvGrpSpPr>
            <p:grpSpPr>
              <a:xfrm>
                <a:off x="3163242" y="3919150"/>
                <a:ext cx="729576" cy="709056"/>
                <a:chOff x="1214720" y="4772595"/>
                <a:chExt cx="1356225" cy="1232932"/>
              </a:xfrm>
            </p:grpSpPr>
            <p:sp>
              <p:nvSpPr>
                <p:cNvPr id="59" name="Oval 58">
                  <a:extLst>
                    <a:ext uri="{FF2B5EF4-FFF2-40B4-BE49-F238E27FC236}">
                      <a16:creationId xmlns:a16="http://schemas.microsoft.com/office/drawing/2014/main" xmlns="" id="{AC86B516-D00A-4576-B31E-ED1BEB223FF4}"/>
                    </a:ext>
                  </a:extLst>
                </p:cNvPr>
                <p:cNvSpPr/>
                <p:nvPr/>
              </p:nvSpPr>
              <p:spPr>
                <a:xfrm>
                  <a:off x="1214720" y="4772595"/>
                  <a:ext cx="1356225" cy="1232932"/>
                </a:xfrm>
                <a:prstGeom prst="ellipse">
                  <a:avLst/>
                </a:prstGeom>
                <a:solidFill>
                  <a:schemeClr val="bg1"/>
                </a:solidFill>
                <a:ln w="19050">
                  <a:solidFill>
                    <a:srgbClr val="A32020"/>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latin typeface="+mj-lt"/>
                  </a:endParaRPr>
                </a:p>
              </p:txBody>
            </p:sp>
            <p:pic>
              <p:nvPicPr>
                <p:cNvPr id="60" name="Picture 59" descr="Sistema Nazionale per la Protezione dell'Ambiente - SNPA">
                  <a:extLst>
                    <a:ext uri="{FF2B5EF4-FFF2-40B4-BE49-F238E27FC236}">
                      <a16:creationId xmlns:a16="http://schemas.microsoft.com/office/drawing/2014/main" xmlns="" id="{0983E1E1-C81C-4E41-8E81-0594EE88255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1374768" y="4988482"/>
                  <a:ext cx="1052069" cy="894369"/>
                </a:xfrm>
                <a:prstGeom prst="rect">
                  <a:avLst/>
                </a:prstGeom>
                <a:noFill/>
                <a:extLst>
                  <a:ext uri="{909E8E84-426E-40dd-AFC4-6F175D3DCCD1}">
                    <a14:hiddenFill xmlns="" xmlns:a14="http://schemas.microsoft.com/office/drawing/2010/main">
                      <a:solidFill>
                        <a:srgbClr val="FFFFFF"/>
                      </a:solidFill>
                    </a14:hiddenFill>
                  </a:ext>
                </a:extLst>
              </p:spPr>
            </p:pic>
          </p:grpSp>
        </p:grpSp>
      </p:grpSp>
      <p:sp>
        <p:nvSpPr>
          <p:cNvPr id="86" name="Arrow: Down 85">
            <a:extLst>
              <a:ext uri="{FF2B5EF4-FFF2-40B4-BE49-F238E27FC236}">
                <a16:creationId xmlns:a16="http://schemas.microsoft.com/office/drawing/2014/main" xmlns="" id="{E248B57F-8EED-4CD2-AE59-48960912BACE}"/>
              </a:ext>
            </a:extLst>
          </p:cNvPr>
          <p:cNvSpPr/>
          <p:nvPr/>
        </p:nvSpPr>
        <p:spPr>
          <a:xfrm>
            <a:off x="7584652" y="4675963"/>
            <a:ext cx="596017" cy="679808"/>
          </a:xfrm>
          <a:prstGeom prst="down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it-IT" sz="1600">
              <a:latin typeface="+mj-lt"/>
            </a:endParaRPr>
          </a:p>
        </p:txBody>
      </p:sp>
      <p:sp>
        <p:nvSpPr>
          <p:cNvPr id="87" name="Arrow: Down 86">
            <a:extLst>
              <a:ext uri="{FF2B5EF4-FFF2-40B4-BE49-F238E27FC236}">
                <a16:creationId xmlns:a16="http://schemas.microsoft.com/office/drawing/2014/main" xmlns="" id="{686CE955-7FD8-45E0-B070-C310B4251EC1}"/>
              </a:ext>
            </a:extLst>
          </p:cNvPr>
          <p:cNvSpPr/>
          <p:nvPr/>
        </p:nvSpPr>
        <p:spPr>
          <a:xfrm rot="16200000">
            <a:off x="3695829" y="2972330"/>
            <a:ext cx="596017" cy="660130"/>
          </a:xfrm>
          <a:prstGeom prst="downArrow">
            <a:avLst/>
          </a:prstGeom>
          <a:solidFill>
            <a:schemeClr val="bg1">
              <a:lumMod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it-IT" sz="1600">
              <a:latin typeface="+mj-lt"/>
            </a:endParaRPr>
          </a:p>
        </p:txBody>
      </p:sp>
      <p:sp>
        <p:nvSpPr>
          <p:cNvPr id="52" name="Titolo 1"/>
          <p:cNvSpPr txBox="1">
            <a:spLocks/>
          </p:cNvSpPr>
          <p:nvPr/>
        </p:nvSpPr>
        <p:spPr>
          <a:xfrm>
            <a:off x="838200" y="49071"/>
            <a:ext cx="10515600" cy="807183"/>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822642"/>
                </a:solidFill>
                <a:effectLst/>
                <a:uLnTx/>
                <a:uFillTx/>
                <a:latin typeface="+mj-lt"/>
                <a:ea typeface="+mj-ea"/>
                <a:cs typeface="+mj-cs"/>
              </a:rPr>
              <a:t>The role of ECMWF</a:t>
            </a:r>
            <a:endParaRPr kumimoji="0" lang="en-US" sz="2800" b="1" i="0" u="none" strike="noStrike" kern="1200" cap="all" spc="0" normalizeH="0" baseline="0" noProof="0" dirty="0">
              <a:ln>
                <a:noFill/>
              </a:ln>
              <a:solidFill>
                <a:srgbClr val="822642"/>
              </a:solidFill>
              <a:effectLst/>
              <a:uLnTx/>
              <a:uFillTx/>
              <a:latin typeface="+mj-lt"/>
              <a:ea typeface="+mj-ea"/>
              <a:cs typeface="+mj-cs"/>
            </a:endParaRPr>
          </a:p>
        </p:txBody>
      </p:sp>
      <p:pic>
        <p:nvPicPr>
          <p:cNvPr id="101" name="Immagine 100" descr="MIC.png"/>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6593695" y="2731600"/>
            <a:ext cx="634681" cy="299412"/>
          </a:xfrm>
          <a:prstGeom prst="rect">
            <a:avLst/>
          </a:prstGeom>
        </p:spPr>
      </p:pic>
      <p:sp>
        <p:nvSpPr>
          <p:cNvPr id="102" name="TextBox 27">
            <a:extLst>
              <a:ext uri="{FF2B5EF4-FFF2-40B4-BE49-F238E27FC236}">
                <a16:creationId xmlns:a16="http://schemas.microsoft.com/office/drawing/2014/main" xmlns="" id="{EEA49C96-2800-B441-BEED-CCED0F1E0C8F}"/>
              </a:ext>
            </a:extLst>
          </p:cNvPr>
          <p:cNvSpPr txBox="1"/>
          <p:nvPr/>
        </p:nvSpPr>
        <p:spPr>
          <a:xfrm>
            <a:off x="6993509" y="2915439"/>
            <a:ext cx="1772380" cy="246221"/>
          </a:xfrm>
          <a:prstGeom prst="rect">
            <a:avLst/>
          </a:prstGeom>
          <a:noFill/>
          <a:extLst>
            <a:ext uri="{909E8E84-426E-40dd-AFC4-6F175D3DCCD1}">
              <a14:hiddenFill xmlns="" xmlns:a14="http://schemas.microsoft.com/office/drawing/2010/main">
                <a:solidFill>
                  <a:srgbClr val="A32020"/>
                </a:solidFill>
              </a14:hiddenFill>
            </a:ext>
          </a:extLst>
        </p:spPr>
        <p:txBody>
          <a:bodyPr wrap="square" lIns="0" tIns="0" rIns="0" bIns="0" rtlCol="0" anchor="ctr">
            <a:spAutoFit/>
          </a:bodyPr>
          <a:lstStyle/>
          <a:p>
            <a:pPr algn="ctr">
              <a:spcAft>
                <a:spcPts val="600"/>
              </a:spcAft>
              <a:buSzPct val="100000"/>
            </a:pPr>
            <a:r>
              <a:rPr lang="en-US" sz="1600" b="1" dirty="0">
                <a:solidFill>
                  <a:schemeClr val="accent1"/>
                </a:solidFill>
                <a:latin typeface="+mj-lt"/>
              </a:rPr>
              <a:t>Buyers Group</a:t>
            </a:r>
            <a:endParaRPr lang="en-US" sz="1600" dirty="0">
              <a:solidFill>
                <a:schemeClr val="accent1"/>
              </a:solidFill>
              <a:latin typeface="+mj-lt"/>
            </a:endParaRPr>
          </a:p>
        </p:txBody>
      </p:sp>
      <p:pic>
        <p:nvPicPr>
          <p:cNvPr id="103" name="Immagine 102">
            <a:extLst>
              <a:ext uri="{FF2B5EF4-FFF2-40B4-BE49-F238E27FC236}">
                <a16:creationId xmlns:a16="http://schemas.microsoft.com/office/drawing/2014/main" xmlns="" id="{E1F15983-2C54-462F-8E01-1BC0C244C7E3}"/>
              </a:ext>
            </a:extLst>
          </p:cNvPr>
          <p:cNvPicPr>
            <a:picLocks noChangeAspect="1"/>
          </p:cNvPicPr>
          <p:nvPr/>
        </p:nvPicPr>
        <p:blipFill rotWithShape="1">
          <a:blip r:embed="rId14" cstate="hqprint">
            <a:extLst>
              <a:ext uri="{28A0092B-C50C-407E-A947-70E740481C1C}">
                <a14:useLocalDpi xmlns:a14="http://schemas.microsoft.com/office/drawing/2010/main" xmlns=""/>
              </a:ext>
            </a:extLst>
          </a:blip>
          <a:srcRect t="-507" r="-8066"/>
          <a:stretch/>
        </p:blipFill>
        <p:spPr>
          <a:xfrm>
            <a:off x="9375124" y="6231011"/>
            <a:ext cx="1100185" cy="368572"/>
          </a:xfrm>
          <a:prstGeom prst="rect">
            <a:avLst/>
          </a:prstGeom>
        </p:spPr>
      </p:pic>
      <p:sp>
        <p:nvSpPr>
          <p:cNvPr id="62" name="TextBox 61">
            <a:extLst>
              <a:ext uri="{FF2B5EF4-FFF2-40B4-BE49-F238E27FC236}">
                <a16:creationId xmlns:a16="http://schemas.microsoft.com/office/drawing/2014/main" xmlns="" id="{67818A23-5446-4871-8FCA-85EB445463BF}"/>
              </a:ext>
            </a:extLst>
          </p:cNvPr>
          <p:cNvSpPr txBox="1"/>
          <p:nvPr/>
        </p:nvSpPr>
        <p:spPr>
          <a:xfrm>
            <a:off x="6714690" y="5455287"/>
            <a:ext cx="2517934" cy="834621"/>
          </a:xfrm>
          <a:prstGeom prst="rect">
            <a:avLst/>
          </a:prstGeom>
          <a:solidFill>
            <a:schemeClr val="bg1"/>
          </a:solidFill>
          <a:ln>
            <a:noFill/>
          </a:ln>
        </p:spPr>
        <p:txBody>
          <a:bodyPr wrap="square" lIns="180000" tIns="72000" rIns="0" bIns="72000" rtlCol="0" anchor="ctr">
            <a:noAutofit/>
          </a:bodyPr>
          <a:lstStyle/>
          <a:p>
            <a:pPr algn="just">
              <a:lnSpc>
                <a:spcPct val="90000"/>
              </a:lnSpc>
              <a:spcBef>
                <a:spcPts val="600"/>
              </a:spcBef>
            </a:pPr>
            <a:r>
              <a:rPr lang="en-US" sz="1200" spc="-50" dirty="0">
                <a:latin typeface="+mj-lt"/>
              </a:rPr>
              <a:t>Sets requirements for specific services, grouped in different </a:t>
            </a:r>
            <a:r>
              <a:rPr lang="en-US" sz="1200" b="1" spc="-50" dirty="0">
                <a:latin typeface="+mj-lt"/>
              </a:rPr>
              <a:t>Thematic</a:t>
            </a:r>
            <a:r>
              <a:rPr lang="en-US" sz="1200" spc="-50" dirty="0">
                <a:latin typeface="+mj-lt"/>
              </a:rPr>
              <a:t> </a:t>
            </a:r>
            <a:r>
              <a:rPr lang="en-US" sz="1200" b="1" spc="-50" dirty="0">
                <a:latin typeface="+mj-lt"/>
              </a:rPr>
              <a:t>Services,</a:t>
            </a:r>
            <a:r>
              <a:rPr lang="en-US" sz="1200" spc="-50" dirty="0">
                <a:latin typeface="+mj-lt"/>
              </a:rPr>
              <a:t> </a:t>
            </a:r>
            <a:r>
              <a:rPr lang="en-US" sz="1200" dirty="0">
                <a:latin typeface="+mj-lt"/>
              </a:rPr>
              <a:t>in accordance with their institutional goals and legislative provision</a:t>
            </a:r>
          </a:p>
        </p:txBody>
      </p:sp>
    </p:spTree>
    <p:extLst>
      <p:ext uri="{BB962C8B-B14F-4D97-AF65-F5344CB8AC3E}">
        <p14:creationId xmlns:p14="http://schemas.microsoft.com/office/powerpoint/2010/main" xmlns="" val="1141486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avDFL_6.QWW3k9DhhX3lVA"/>
</p:tagLst>
</file>

<file path=ppt/theme/theme1.xml><?xml version="1.0" encoding="utf-8"?>
<a:theme xmlns:a="http://schemas.openxmlformats.org/drawingml/2006/main" name="PPT_SNPA_OK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PT_SNPA_OK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3084</TotalTime>
  <Words>1548</Words>
  <Application>Microsoft Office PowerPoint</Application>
  <PresentationFormat>Personalizzato</PresentationFormat>
  <Paragraphs>222</Paragraphs>
  <Slides>17</Slides>
  <Notes>9</Notes>
  <HiddenSlides>0</HiddenSlides>
  <MMClips>0</MMClips>
  <ScaleCrop>false</ScaleCrop>
  <HeadingPairs>
    <vt:vector size="6" baseType="variant">
      <vt:variant>
        <vt:lpstr>Tema</vt:lpstr>
      </vt:variant>
      <vt:variant>
        <vt:i4>4</vt:i4>
      </vt:variant>
      <vt:variant>
        <vt:lpstr>Server OLE incorporati</vt:lpstr>
      </vt:variant>
      <vt:variant>
        <vt:i4>1</vt:i4>
      </vt:variant>
      <vt:variant>
        <vt:lpstr>Titoli diapositive</vt:lpstr>
      </vt:variant>
      <vt:variant>
        <vt:i4>17</vt:i4>
      </vt:variant>
    </vt:vector>
  </HeadingPairs>
  <TitlesOfParts>
    <vt:vector size="22" baseType="lpstr">
      <vt:lpstr>PPT_SNPA_OK (4)</vt:lpstr>
      <vt:lpstr>1_Tema di Office</vt:lpstr>
      <vt:lpstr>1_PPT_SNPA_OK (4)</vt:lpstr>
      <vt:lpstr>2_Tema di Office</vt:lpstr>
      <vt:lpstr>think-cell Slide</vt:lpstr>
      <vt:lpstr> EO data to support estimation of  wildfires atmospheric emissions:  a contribution to the assessment of the  air quality</vt:lpstr>
      <vt:lpstr>TABLE OF CONTENT</vt:lpstr>
      <vt:lpstr>FRAMEWORK</vt:lpstr>
      <vt:lpstr>FRAMEWORK</vt:lpstr>
      <vt:lpstr>AQ operational service</vt:lpstr>
      <vt:lpstr>National operational service</vt:lpstr>
      <vt:lpstr>Example of environmental needs</vt:lpstr>
      <vt:lpstr>Diapositiva 8</vt:lpstr>
      <vt:lpstr>Players involved include </vt:lpstr>
      <vt:lpstr>Copernicus Atmosphere Monitoring Service (CAMS)</vt:lpstr>
      <vt:lpstr>Development downstream services</vt:lpstr>
      <vt:lpstr>WILDFires impact on air quality</vt:lpstr>
      <vt:lpstr>Diapositiva 13</vt:lpstr>
      <vt:lpstr>Diapositiva 14</vt:lpstr>
      <vt:lpstr>procedure for burned area mapping</vt:lpstr>
      <vt:lpstr>CASE STUDY: gravina in Puglia (2017)</vt:lpstr>
      <vt:lpstr>Thank you for the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 data to support estimation of wildfires atmospheric emissions: a contribution to the assessment of the air quality</dc:title>
  <dc:creator>Antonella Tornato;Federico Filipponi</dc:creator>
  <cp:keywords>Air quality monitoring and management Workshop</cp:keywords>
  <cp:lastModifiedBy>AnTo</cp:lastModifiedBy>
  <cp:revision>292</cp:revision>
  <dcterms:created xsi:type="dcterms:W3CDTF">2021-04-26T12:41:36Z</dcterms:created>
  <dcterms:modified xsi:type="dcterms:W3CDTF">2021-12-17T09:22:35Z</dcterms:modified>
</cp:coreProperties>
</file>