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7" r:id="rId3"/>
    <p:sldId id="257" r:id="rId4"/>
    <p:sldId id="258" r:id="rId5"/>
    <p:sldId id="259" r:id="rId6"/>
    <p:sldId id="260" r:id="rId7"/>
    <p:sldId id="261" r:id="rId8"/>
    <p:sldId id="266" r:id="rId9"/>
    <p:sldId id="262" r:id="rId10"/>
    <p:sldId id="263" r:id="rId11"/>
    <p:sldId id="264" r:id="rId12"/>
    <p:sldId id="267" r:id="rId13"/>
    <p:sldId id="268" r:id="rId14"/>
    <p:sldId id="278" r:id="rId15"/>
    <p:sldId id="265" r:id="rId16"/>
    <p:sldId id="271" r:id="rId17"/>
    <p:sldId id="272" r:id="rId18"/>
    <p:sldId id="273" r:id="rId19"/>
    <p:sldId id="275" r:id="rId20"/>
    <p:sldId id="274"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7093" autoAdjust="0"/>
  </p:normalViewPr>
  <p:slideViewPr>
    <p:cSldViewPr snapToGrid="0">
      <p:cViewPr varScale="1">
        <p:scale>
          <a:sx n="40" d="100"/>
          <a:sy n="40" d="100"/>
        </p:scale>
        <p:origin x="1818"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90EB9-121C-4F4D-9060-5F265FBB4431}"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it-IT"/>
        </a:p>
      </dgm:t>
    </dgm:pt>
    <dgm:pt modelId="{373D0925-885C-4A13-A40A-AA7A78203E2E}">
      <dgm:prSet phldrT="[Testo]" phldr="0"/>
      <dgm:spPr/>
      <dgm:t>
        <a:bodyPr/>
        <a:lstStyle/>
        <a:p>
          <a:pPr rtl="0"/>
          <a:r>
            <a:rPr lang="it-IT" dirty="0" err="1">
              <a:latin typeface="Calibri Light" panose="020F0302020204030204"/>
            </a:rPr>
            <a:t>Explanatory</a:t>
          </a:r>
          <a:r>
            <a:rPr lang="it-IT" dirty="0">
              <a:latin typeface="Calibri Light" panose="020F0302020204030204"/>
            </a:rPr>
            <a:t> </a:t>
          </a:r>
          <a:r>
            <a:rPr lang="it-IT" dirty="0" err="1">
              <a:latin typeface="Calibri Light" panose="020F0302020204030204"/>
            </a:rPr>
            <a:t>variables</a:t>
          </a:r>
          <a:endParaRPr lang="it-IT" dirty="0"/>
        </a:p>
      </dgm:t>
    </dgm:pt>
    <dgm:pt modelId="{1962D91A-8091-4E2D-9067-43C63E0FD7FF}" type="parTrans" cxnId="{7B4BE6DB-460E-4088-B96F-0FFC4B0545BB}">
      <dgm:prSet/>
      <dgm:spPr/>
      <dgm:t>
        <a:bodyPr/>
        <a:lstStyle/>
        <a:p>
          <a:endParaRPr lang="it-IT"/>
        </a:p>
      </dgm:t>
    </dgm:pt>
    <dgm:pt modelId="{FA4AE933-A2F5-472B-A6C4-347E805DB3A2}" type="sibTrans" cxnId="{7B4BE6DB-460E-4088-B96F-0FFC4B0545BB}">
      <dgm:prSet/>
      <dgm:spPr/>
      <dgm:t>
        <a:bodyPr/>
        <a:lstStyle/>
        <a:p>
          <a:endParaRPr lang="it-IT"/>
        </a:p>
      </dgm:t>
    </dgm:pt>
    <dgm:pt modelId="{C6A287BE-F51D-4E44-9906-C73B682C8619}">
      <dgm:prSet phldrT="[Testo]" phldr="0"/>
      <dgm:spPr/>
      <dgm:t>
        <a:bodyPr/>
        <a:lstStyle/>
        <a:p>
          <a:pPr rtl="0"/>
          <a:r>
            <a:rPr lang="it-IT" b="0" dirty="0" err="1">
              <a:latin typeface="Calibri Light" panose="020F0302020204030204"/>
            </a:rPr>
            <a:t>Meteorological</a:t>
          </a:r>
          <a:r>
            <a:rPr lang="it-IT" b="0" dirty="0">
              <a:latin typeface="Calibri Light" panose="020F0302020204030204"/>
            </a:rPr>
            <a:t> (ERA5)</a:t>
          </a:r>
          <a:endParaRPr lang="it-IT" b="0" dirty="0"/>
        </a:p>
      </dgm:t>
    </dgm:pt>
    <dgm:pt modelId="{0899F732-75D8-4C47-8D3E-EB4EA48B3000}" type="parTrans" cxnId="{6DA36CBC-7200-4177-8FD2-4703F20602BB}">
      <dgm:prSet/>
      <dgm:spPr/>
      <dgm:t>
        <a:bodyPr/>
        <a:lstStyle/>
        <a:p>
          <a:endParaRPr lang="it-IT"/>
        </a:p>
      </dgm:t>
    </dgm:pt>
    <dgm:pt modelId="{FA98EE53-0620-424A-B289-105932C141F5}" type="sibTrans" cxnId="{6DA36CBC-7200-4177-8FD2-4703F20602BB}">
      <dgm:prSet/>
      <dgm:spPr/>
      <dgm:t>
        <a:bodyPr/>
        <a:lstStyle/>
        <a:p>
          <a:endParaRPr lang="it-IT"/>
        </a:p>
      </dgm:t>
    </dgm:pt>
    <dgm:pt modelId="{77E3009A-030A-48A1-BCAC-C6D51BB833C9}">
      <dgm:prSet phldrT="[Testo]" phldr="0"/>
      <dgm:spPr/>
      <dgm:t>
        <a:bodyPr/>
        <a:lstStyle/>
        <a:p>
          <a:pPr rtl="0"/>
          <a:r>
            <a:rPr lang="it-IT" dirty="0">
              <a:latin typeface="Calibri Light" panose="020F0302020204030204"/>
            </a:rPr>
            <a:t>Land use (CORINE)</a:t>
          </a:r>
          <a:endParaRPr lang="it-IT" dirty="0"/>
        </a:p>
      </dgm:t>
    </dgm:pt>
    <dgm:pt modelId="{80CA3188-D4ED-4832-8FAC-9BD91C7432CE}" type="parTrans" cxnId="{4C1DEE32-F424-4C57-87CC-F1077FB2376A}">
      <dgm:prSet/>
      <dgm:spPr/>
      <dgm:t>
        <a:bodyPr/>
        <a:lstStyle/>
        <a:p>
          <a:endParaRPr lang="it-IT"/>
        </a:p>
      </dgm:t>
    </dgm:pt>
    <dgm:pt modelId="{81FF0E2F-605D-4D01-9C62-7EA749082725}" type="sibTrans" cxnId="{4C1DEE32-F424-4C57-87CC-F1077FB2376A}">
      <dgm:prSet/>
      <dgm:spPr/>
      <dgm:t>
        <a:bodyPr/>
        <a:lstStyle/>
        <a:p>
          <a:endParaRPr lang="it-IT"/>
        </a:p>
      </dgm:t>
    </dgm:pt>
    <dgm:pt modelId="{9C1B6430-1EAE-4677-A1C6-CB9C7784B16C}">
      <dgm:prSet phldrT="[Testo]" phldr="0"/>
      <dgm:spPr/>
      <dgm:t>
        <a:bodyPr/>
        <a:lstStyle/>
        <a:p>
          <a:pPr rtl="0"/>
          <a:r>
            <a:rPr lang="it-IT" dirty="0"/>
            <a:t>Target </a:t>
          </a:r>
          <a:r>
            <a:rPr lang="it-IT" dirty="0" err="1"/>
            <a:t>variable</a:t>
          </a:r>
          <a:endParaRPr lang="it-IT" dirty="0"/>
        </a:p>
      </dgm:t>
    </dgm:pt>
    <dgm:pt modelId="{43D27DC5-07B3-4138-8C0B-C3EDE1DE96C9}" type="parTrans" cxnId="{C2F1020D-C0F5-4FE8-BD91-83DFCCC63610}">
      <dgm:prSet/>
      <dgm:spPr/>
      <dgm:t>
        <a:bodyPr/>
        <a:lstStyle/>
        <a:p>
          <a:endParaRPr lang="it-IT"/>
        </a:p>
      </dgm:t>
    </dgm:pt>
    <dgm:pt modelId="{9325505D-AFB3-4CA8-9EA0-DB611258ECCC}" type="sibTrans" cxnId="{C2F1020D-C0F5-4FE8-BD91-83DFCCC63610}">
      <dgm:prSet/>
      <dgm:spPr/>
      <dgm:t>
        <a:bodyPr/>
        <a:lstStyle/>
        <a:p>
          <a:endParaRPr lang="it-IT"/>
        </a:p>
      </dgm:t>
    </dgm:pt>
    <dgm:pt modelId="{CC6F9EED-0F02-45C5-A0C0-1909DF3B8C57}">
      <dgm:prSet phldr="0"/>
      <dgm:spPr/>
      <dgm:t>
        <a:bodyPr/>
        <a:lstStyle/>
        <a:p>
          <a:pPr rtl="0"/>
          <a:r>
            <a:rPr lang="it-IT" dirty="0" err="1">
              <a:latin typeface="Calibri Light" panose="020F0302020204030204"/>
            </a:rPr>
            <a:t>Daily</a:t>
          </a:r>
          <a:r>
            <a:rPr lang="it-IT" dirty="0">
              <a:latin typeface="Calibri Light" panose="020F0302020204030204"/>
            </a:rPr>
            <a:t> PM10 mass </a:t>
          </a:r>
          <a:r>
            <a:rPr lang="it-IT" dirty="0" err="1">
              <a:latin typeface="Calibri Light" panose="020F0302020204030204"/>
            </a:rPr>
            <a:t>concentration</a:t>
          </a:r>
          <a:endParaRPr lang="it-IT" dirty="0">
            <a:latin typeface="Calibri Light" panose="020F0302020204030204"/>
          </a:endParaRPr>
        </a:p>
      </dgm:t>
    </dgm:pt>
    <dgm:pt modelId="{CB24065B-F012-4293-A7B8-5004A39BA77C}" type="parTrans" cxnId="{3C4503ED-45BD-40B3-BEE2-DA4FE23C4CA0}">
      <dgm:prSet/>
      <dgm:spPr/>
      <dgm:t>
        <a:bodyPr/>
        <a:lstStyle/>
        <a:p>
          <a:endParaRPr lang="it-IT"/>
        </a:p>
      </dgm:t>
    </dgm:pt>
    <dgm:pt modelId="{4B182B29-F822-4CE4-B176-4E172EEABD49}" type="sibTrans" cxnId="{3C4503ED-45BD-40B3-BEE2-DA4FE23C4CA0}">
      <dgm:prSet/>
      <dgm:spPr/>
      <dgm:t>
        <a:bodyPr/>
        <a:lstStyle/>
        <a:p>
          <a:endParaRPr lang="it-IT"/>
        </a:p>
      </dgm:t>
    </dgm:pt>
    <dgm:pt modelId="{5CDCA753-2E99-4ECD-950C-79153A0B94AE}">
      <dgm:prSet phldr="0"/>
      <dgm:spPr/>
      <dgm:t>
        <a:bodyPr/>
        <a:lstStyle/>
        <a:p>
          <a:pPr rtl="0"/>
          <a:r>
            <a:rPr lang="it-IT" dirty="0" err="1">
              <a:latin typeface="Calibri Light" panose="020F0302020204030204"/>
            </a:rPr>
            <a:t>Emissions</a:t>
          </a:r>
          <a:r>
            <a:rPr lang="it-IT" dirty="0">
              <a:latin typeface="Calibri Light" panose="020F0302020204030204"/>
            </a:rPr>
            <a:t> (ISPRA)</a:t>
          </a:r>
        </a:p>
      </dgm:t>
    </dgm:pt>
    <dgm:pt modelId="{211B9B41-57AF-4250-BF26-DB00A00BA0D7}" type="parTrans" cxnId="{6A5FAF8D-F7D7-49AC-A195-543669A1EC3A}">
      <dgm:prSet/>
      <dgm:spPr/>
      <dgm:t>
        <a:bodyPr/>
        <a:lstStyle/>
        <a:p>
          <a:endParaRPr lang="it-IT"/>
        </a:p>
      </dgm:t>
    </dgm:pt>
    <dgm:pt modelId="{2503FCF2-6E04-45A9-A06B-55A075583578}" type="sibTrans" cxnId="{6A5FAF8D-F7D7-49AC-A195-543669A1EC3A}">
      <dgm:prSet/>
      <dgm:spPr/>
      <dgm:t>
        <a:bodyPr/>
        <a:lstStyle/>
        <a:p>
          <a:endParaRPr lang="it-IT"/>
        </a:p>
      </dgm:t>
    </dgm:pt>
    <dgm:pt modelId="{7DF9934C-C896-4186-B141-814AAFF27222}">
      <dgm:prSet phldr="0"/>
      <dgm:spPr/>
      <dgm:t>
        <a:bodyPr/>
        <a:lstStyle/>
        <a:p>
          <a:pPr rtl="0"/>
          <a:r>
            <a:rPr lang="it-IT" dirty="0">
              <a:latin typeface="Calibri Light" panose="020F0302020204030204"/>
            </a:rPr>
            <a:t>Aerosol Optical Depth (NASA)</a:t>
          </a:r>
          <a:endParaRPr lang="it-IT" dirty="0"/>
        </a:p>
      </dgm:t>
    </dgm:pt>
    <dgm:pt modelId="{9CE023E0-A27A-403A-B4E0-B714C8A715DD}" type="parTrans" cxnId="{5B4F7032-AD01-48C0-A01C-665188F497D3}">
      <dgm:prSet/>
      <dgm:spPr/>
      <dgm:t>
        <a:bodyPr/>
        <a:lstStyle/>
        <a:p>
          <a:endParaRPr lang="it-IT"/>
        </a:p>
      </dgm:t>
    </dgm:pt>
    <dgm:pt modelId="{688D4147-3027-4715-8460-4D6611E73A19}" type="sibTrans" cxnId="{5B4F7032-AD01-48C0-A01C-665188F497D3}">
      <dgm:prSet/>
      <dgm:spPr/>
      <dgm:t>
        <a:bodyPr/>
        <a:lstStyle/>
        <a:p>
          <a:endParaRPr lang="it-IT"/>
        </a:p>
      </dgm:t>
    </dgm:pt>
    <dgm:pt modelId="{CDC7B925-F20E-44B2-8DD4-0A5E4B75BE18}">
      <dgm:prSet phldr="0"/>
      <dgm:spPr/>
      <dgm:t>
        <a:bodyPr/>
        <a:lstStyle/>
        <a:p>
          <a:pPr rtl="0"/>
          <a:r>
            <a:rPr lang="it-IT" dirty="0">
              <a:latin typeface="Calibri Light" panose="020F0302020204030204"/>
            </a:rPr>
            <a:t>Street network (OPEN STREET) </a:t>
          </a:r>
        </a:p>
      </dgm:t>
    </dgm:pt>
    <dgm:pt modelId="{5C222381-75B0-4DF6-AF64-98B316A30E0A}" type="parTrans" cxnId="{26CF0572-A28F-4E5A-AC55-B782B21B7C57}">
      <dgm:prSet/>
      <dgm:spPr/>
      <dgm:t>
        <a:bodyPr/>
        <a:lstStyle/>
        <a:p>
          <a:endParaRPr lang="it-IT"/>
        </a:p>
      </dgm:t>
    </dgm:pt>
    <dgm:pt modelId="{D7D74644-CAFB-4E45-84B8-98BCB19BE396}" type="sibTrans" cxnId="{26CF0572-A28F-4E5A-AC55-B782B21B7C57}">
      <dgm:prSet/>
      <dgm:spPr/>
      <dgm:t>
        <a:bodyPr/>
        <a:lstStyle/>
        <a:p>
          <a:endParaRPr lang="it-IT"/>
        </a:p>
      </dgm:t>
    </dgm:pt>
    <dgm:pt modelId="{11A70423-F6A5-4544-ACDE-BEE2923A0D05}">
      <dgm:prSet phldrT="[Testo]" phldr="0"/>
      <dgm:spPr/>
      <dgm:t>
        <a:bodyPr/>
        <a:lstStyle/>
        <a:p>
          <a:pPr rtl="0"/>
          <a:r>
            <a:rPr lang="it-IT" b="0" dirty="0" err="1">
              <a:solidFill>
                <a:schemeClr val="tx1"/>
              </a:solidFill>
              <a:latin typeface="+mj-lt"/>
            </a:rPr>
            <a:t>Dust</a:t>
          </a:r>
          <a:r>
            <a:rPr lang="it-IT" b="0" dirty="0">
              <a:solidFill>
                <a:schemeClr val="tx1"/>
              </a:solidFill>
              <a:latin typeface="+mj-lt"/>
            </a:rPr>
            <a:t> </a:t>
          </a:r>
          <a:r>
            <a:rPr lang="it-IT" b="0" dirty="0" err="1">
              <a:solidFill>
                <a:schemeClr val="tx1"/>
              </a:solidFill>
              <a:latin typeface="+mj-lt"/>
            </a:rPr>
            <a:t>events</a:t>
          </a:r>
          <a:r>
            <a:rPr lang="it-IT" b="0" dirty="0">
              <a:solidFill>
                <a:schemeClr val="tx1"/>
              </a:solidFill>
              <a:latin typeface="+mj-lt"/>
            </a:rPr>
            <a:t> (BSC-NMMB)</a:t>
          </a:r>
        </a:p>
      </dgm:t>
    </dgm:pt>
    <dgm:pt modelId="{C8C0465F-104C-4377-9BBF-24E76E21489B}" type="parTrans" cxnId="{5C1D98B3-7C6E-4C3B-84F4-EC83A71324A1}">
      <dgm:prSet/>
      <dgm:spPr/>
      <dgm:t>
        <a:bodyPr/>
        <a:lstStyle/>
        <a:p>
          <a:endParaRPr lang="it-IT"/>
        </a:p>
      </dgm:t>
    </dgm:pt>
    <dgm:pt modelId="{042F9568-8906-416D-81E4-80A6F0A67184}" type="sibTrans" cxnId="{5C1D98B3-7C6E-4C3B-84F4-EC83A71324A1}">
      <dgm:prSet/>
      <dgm:spPr/>
      <dgm:t>
        <a:bodyPr/>
        <a:lstStyle/>
        <a:p>
          <a:endParaRPr lang="it-IT"/>
        </a:p>
      </dgm:t>
    </dgm:pt>
    <dgm:pt modelId="{7D5C20C3-D4B9-44CA-B22D-3F8AAA0B5904}" type="pres">
      <dgm:prSet presAssocID="{EA490EB9-121C-4F4D-9060-5F265FBB4431}" presName="Name0" presStyleCnt="0">
        <dgm:presLayoutVars>
          <dgm:dir/>
          <dgm:animLvl val="lvl"/>
          <dgm:resizeHandles/>
        </dgm:presLayoutVars>
      </dgm:prSet>
      <dgm:spPr/>
    </dgm:pt>
    <dgm:pt modelId="{B89661E8-2ECA-4F7A-9A38-C647D507B653}" type="pres">
      <dgm:prSet presAssocID="{373D0925-885C-4A13-A40A-AA7A78203E2E}" presName="linNode" presStyleCnt="0"/>
      <dgm:spPr/>
    </dgm:pt>
    <dgm:pt modelId="{11EF348F-50A0-4B73-A58A-9F58ECF9EFAB}" type="pres">
      <dgm:prSet presAssocID="{373D0925-885C-4A13-A40A-AA7A78203E2E}" presName="parentShp" presStyleLbl="node1" presStyleIdx="0" presStyleCnt="2">
        <dgm:presLayoutVars>
          <dgm:bulletEnabled val="1"/>
        </dgm:presLayoutVars>
      </dgm:prSet>
      <dgm:spPr/>
    </dgm:pt>
    <dgm:pt modelId="{0D198791-4C8C-4B49-9F8E-179E77AEBA09}" type="pres">
      <dgm:prSet presAssocID="{373D0925-885C-4A13-A40A-AA7A78203E2E}" presName="childShp" presStyleLbl="bgAccFollowNode1" presStyleIdx="0" presStyleCnt="2">
        <dgm:presLayoutVars>
          <dgm:bulletEnabled val="1"/>
        </dgm:presLayoutVars>
      </dgm:prSet>
      <dgm:spPr/>
    </dgm:pt>
    <dgm:pt modelId="{B10C7832-EE4A-4B3D-BD8F-DD76ADA9168E}" type="pres">
      <dgm:prSet presAssocID="{FA4AE933-A2F5-472B-A6C4-347E805DB3A2}" presName="spacing" presStyleCnt="0"/>
      <dgm:spPr/>
    </dgm:pt>
    <dgm:pt modelId="{642C67A8-7FCF-494F-A58E-AE132FC0249E}" type="pres">
      <dgm:prSet presAssocID="{9C1B6430-1EAE-4677-A1C6-CB9C7784B16C}" presName="linNode" presStyleCnt="0"/>
      <dgm:spPr/>
    </dgm:pt>
    <dgm:pt modelId="{0B569FFA-35BD-4C0A-A1C6-1EF3A7AC2D5E}" type="pres">
      <dgm:prSet presAssocID="{9C1B6430-1EAE-4677-A1C6-CB9C7784B16C}" presName="parentShp" presStyleLbl="node1" presStyleIdx="1" presStyleCnt="2">
        <dgm:presLayoutVars>
          <dgm:bulletEnabled val="1"/>
        </dgm:presLayoutVars>
      </dgm:prSet>
      <dgm:spPr/>
    </dgm:pt>
    <dgm:pt modelId="{81D5F152-B7E2-423F-BABA-447F88C75624}" type="pres">
      <dgm:prSet presAssocID="{9C1B6430-1EAE-4677-A1C6-CB9C7784B16C}" presName="childShp" presStyleLbl="bgAccFollowNode1" presStyleIdx="1" presStyleCnt="2">
        <dgm:presLayoutVars>
          <dgm:bulletEnabled val="1"/>
        </dgm:presLayoutVars>
      </dgm:prSet>
      <dgm:spPr/>
    </dgm:pt>
  </dgm:ptLst>
  <dgm:cxnLst>
    <dgm:cxn modelId="{C2F1020D-C0F5-4FE8-BD91-83DFCCC63610}" srcId="{EA490EB9-121C-4F4D-9060-5F265FBB4431}" destId="{9C1B6430-1EAE-4677-A1C6-CB9C7784B16C}" srcOrd="1" destOrd="0" parTransId="{43D27DC5-07B3-4138-8C0B-C3EDE1DE96C9}" sibTransId="{9325505D-AFB3-4CA8-9EA0-DB611258ECCC}"/>
    <dgm:cxn modelId="{4C1B5610-E5EB-4CCE-A126-A029083631F4}" type="presOf" srcId="{77E3009A-030A-48A1-BCAC-C6D51BB833C9}" destId="{0D198791-4C8C-4B49-9F8E-179E77AEBA09}" srcOrd="0" destOrd="2" presId="urn:microsoft.com/office/officeart/2005/8/layout/vList6"/>
    <dgm:cxn modelId="{5B4F7032-AD01-48C0-A01C-665188F497D3}" srcId="{373D0925-885C-4A13-A40A-AA7A78203E2E}" destId="{7DF9934C-C896-4186-B141-814AAFF27222}" srcOrd="4" destOrd="0" parTransId="{9CE023E0-A27A-403A-B4E0-B714C8A715DD}" sibTransId="{688D4147-3027-4715-8460-4D6611E73A19}"/>
    <dgm:cxn modelId="{4C1DEE32-F424-4C57-87CC-F1077FB2376A}" srcId="{373D0925-885C-4A13-A40A-AA7A78203E2E}" destId="{77E3009A-030A-48A1-BCAC-C6D51BB833C9}" srcOrd="2" destOrd="0" parTransId="{80CA3188-D4ED-4832-8FAC-9BD91C7432CE}" sibTransId="{81FF0E2F-605D-4D01-9C62-7EA749082725}"/>
    <dgm:cxn modelId="{8799845D-3C24-4E96-ADE3-9466BE9E0D9F}" type="presOf" srcId="{C6A287BE-F51D-4E44-9906-C73B682C8619}" destId="{0D198791-4C8C-4B49-9F8E-179E77AEBA09}" srcOrd="0" destOrd="0" presId="urn:microsoft.com/office/officeart/2005/8/layout/vList6"/>
    <dgm:cxn modelId="{AB78AC6E-3571-4F76-9440-6A13870814AC}" type="presOf" srcId="{9C1B6430-1EAE-4677-A1C6-CB9C7784B16C}" destId="{0B569FFA-35BD-4C0A-A1C6-1EF3A7AC2D5E}" srcOrd="0" destOrd="0" presId="urn:microsoft.com/office/officeart/2005/8/layout/vList6"/>
    <dgm:cxn modelId="{26CF0572-A28F-4E5A-AC55-B782B21B7C57}" srcId="{373D0925-885C-4A13-A40A-AA7A78203E2E}" destId="{CDC7B925-F20E-44B2-8DD4-0A5E4B75BE18}" srcOrd="5" destOrd="0" parTransId="{5C222381-75B0-4DF6-AF64-98B316A30E0A}" sibTransId="{D7D74644-CAFB-4E45-84B8-98BCB19BE396}"/>
    <dgm:cxn modelId="{9836B78B-214F-49F9-AB4E-6C89E0563744}" type="presOf" srcId="{EA490EB9-121C-4F4D-9060-5F265FBB4431}" destId="{7D5C20C3-D4B9-44CA-B22D-3F8AAA0B5904}" srcOrd="0" destOrd="0" presId="urn:microsoft.com/office/officeart/2005/8/layout/vList6"/>
    <dgm:cxn modelId="{6A5FAF8D-F7D7-49AC-A195-543669A1EC3A}" srcId="{373D0925-885C-4A13-A40A-AA7A78203E2E}" destId="{5CDCA753-2E99-4ECD-950C-79153A0B94AE}" srcOrd="3" destOrd="0" parTransId="{211B9B41-57AF-4250-BF26-DB00A00BA0D7}" sibTransId="{2503FCF2-6E04-45A9-A06B-55A075583578}"/>
    <dgm:cxn modelId="{D1177396-A112-4A6D-AC4F-163FB41FCE01}" type="presOf" srcId="{11A70423-F6A5-4544-ACDE-BEE2923A0D05}" destId="{0D198791-4C8C-4B49-9F8E-179E77AEBA09}" srcOrd="0" destOrd="1" presId="urn:microsoft.com/office/officeart/2005/8/layout/vList6"/>
    <dgm:cxn modelId="{5C1D98B3-7C6E-4C3B-84F4-EC83A71324A1}" srcId="{373D0925-885C-4A13-A40A-AA7A78203E2E}" destId="{11A70423-F6A5-4544-ACDE-BEE2923A0D05}" srcOrd="1" destOrd="0" parTransId="{C8C0465F-104C-4377-9BBF-24E76E21489B}" sibTransId="{042F9568-8906-416D-81E4-80A6F0A67184}"/>
    <dgm:cxn modelId="{FCF5DCB9-93C4-4ED7-9D7C-49679D833C17}" type="presOf" srcId="{5CDCA753-2E99-4ECD-950C-79153A0B94AE}" destId="{0D198791-4C8C-4B49-9F8E-179E77AEBA09}" srcOrd="0" destOrd="3" presId="urn:microsoft.com/office/officeart/2005/8/layout/vList6"/>
    <dgm:cxn modelId="{6DA36CBC-7200-4177-8FD2-4703F20602BB}" srcId="{373D0925-885C-4A13-A40A-AA7A78203E2E}" destId="{C6A287BE-F51D-4E44-9906-C73B682C8619}" srcOrd="0" destOrd="0" parTransId="{0899F732-75D8-4C47-8D3E-EB4EA48B3000}" sibTransId="{FA98EE53-0620-424A-B289-105932C141F5}"/>
    <dgm:cxn modelId="{ABBF7EBF-A2CC-4D97-BEC0-AEB9C3B8B075}" type="presOf" srcId="{CC6F9EED-0F02-45C5-A0C0-1909DF3B8C57}" destId="{81D5F152-B7E2-423F-BABA-447F88C75624}" srcOrd="0" destOrd="0" presId="urn:microsoft.com/office/officeart/2005/8/layout/vList6"/>
    <dgm:cxn modelId="{DB795CC0-F93B-4422-8DAC-54F43ED29545}" type="presOf" srcId="{373D0925-885C-4A13-A40A-AA7A78203E2E}" destId="{11EF348F-50A0-4B73-A58A-9F58ECF9EFAB}" srcOrd="0" destOrd="0" presId="urn:microsoft.com/office/officeart/2005/8/layout/vList6"/>
    <dgm:cxn modelId="{B893BEC8-188C-48C5-B635-57193B7D7997}" type="presOf" srcId="{7DF9934C-C896-4186-B141-814AAFF27222}" destId="{0D198791-4C8C-4B49-9F8E-179E77AEBA09}" srcOrd="0" destOrd="4" presId="urn:microsoft.com/office/officeart/2005/8/layout/vList6"/>
    <dgm:cxn modelId="{41D8BCCA-D200-4BE3-9AF0-1AE2CD0CCA6B}" type="presOf" srcId="{CDC7B925-F20E-44B2-8DD4-0A5E4B75BE18}" destId="{0D198791-4C8C-4B49-9F8E-179E77AEBA09}" srcOrd="0" destOrd="5" presId="urn:microsoft.com/office/officeart/2005/8/layout/vList6"/>
    <dgm:cxn modelId="{7B4BE6DB-460E-4088-B96F-0FFC4B0545BB}" srcId="{EA490EB9-121C-4F4D-9060-5F265FBB4431}" destId="{373D0925-885C-4A13-A40A-AA7A78203E2E}" srcOrd="0" destOrd="0" parTransId="{1962D91A-8091-4E2D-9067-43C63E0FD7FF}" sibTransId="{FA4AE933-A2F5-472B-A6C4-347E805DB3A2}"/>
    <dgm:cxn modelId="{3C4503ED-45BD-40B3-BEE2-DA4FE23C4CA0}" srcId="{9C1B6430-1EAE-4677-A1C6-CB9C7784B16C}" destId="{CC6F9EED-0F02-45C5-A0C0-1909DF3B8C57}" srcOrd="0" destOrd="0" parTransId="{CB24065B-F012-4293-A7B8-5004A39BA77C}" sibTransId="{4B182B29-F822-4CE4-B176-4E172EEABD49}"/>
    <dgm:cxn modelId="{B548AB83-730A-4988-A5C8-B3CC0698211D}" type="presParOf" srcId="{7D5C20C3-D4B9-44CA-B22D-3F8AAA0B5904}" destId="{B89661E8-2ECA-4F7A-9A38-C647D507B653}" srcOrd="0" destOrd="0" presId="urn:microsoft.com/office/officeart/2005/8/layout/vList6"/>
    <dgm:cxn modelId="{5C5B6475-4417-41F4-A661-47853C5C5671}" type="presParOf" srcId="{B89661E8-2ECA-4F7A-9A38-C647D507B653}" destId="{11EF348F-50A0-4B73-A58A-9F58ECF9EFAB}" srcOrd="0" destOrd="0" presId="urn:microsoft.com/office/officeart/2005/8/layout/vList6"/>
    <dgm:cxn modelId="{CE87DA50-C773-4FBE-9519-D235C7300EF4}" type="presParOf" srcId="{B89661E8-2ECA-4F7A-9A38-C647D507B653}" destId="{0D198791-4C8C-4B49-9F8E-179E77AEBA09}" srcOrd="1" destOrd="0" presId="urn:microsoft.com/office/officeart/2005/8/layout/vList6"/>
    <dgm:cxn modelId="{2249F7D1-7738-4CCF-81F4-DE29A5D4AFCA}" type="presParOf" srcId="{7D5C20C3-D4B9-44CA-B22D-3F8AAA0B5904}" destId="{B10C7832-EE4A-4B3D-BD8F-DD76ADA9168E}" srcOrd="1" destOrd="0" presId="urn:microsoft.com/office/officeart/2005/8/layout/vList6"/>
    <dgm:cxn modelId="{ADBF9E51-4EE6-433D-A924-5CF0F641E8C4}" type="presParOf" srcId="{7D5C20C3-D4B9-44CA-B22D-3F8AAA0B5904}" destId="{642C67A8-7FCF-494F-A58E-AE132FC0249E}" srcOrd="2" destOrd="0" presId="urn:microsoft.com/office/officeart/2005/8/layout/vList6"/>
    <dgm:cxn modelId="{2018082D-E6D1-4BF9-AD1F-D9EED91C1C06}" type="presParOf" srcId="{642C67A8-7FCF-494F-A58E-AE132FC0249E}" destId="{0B569FFA-35BD-4C0A-A1C6-1EF3A7AC2D5E}" srcOrd="0" destOrd="0" presId="urn:microsoft.com/office/officeart/2005/8/layout/vList6"/>
    <dgm:cxn modelId="{AD661873-77A9-4700-9605-E84A7FBA684E}" type="presParOf" srcId="{642C67A8-7FCF-494F-A58E-AE132FC0249E}" destId="{81D5F152-B7E2-423F-BABA-447F88C7562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490EB9-121C-4F4D-9060-5F265FBB4431}"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it-IT"/>
        </a:p>
      </dgm:t>
    </dgm:pt>
    <dgm:pt modelId="{373D0925-885C-4A13-A40A-AA7A78203E2E}">
      <dgm:prSet phldrT="[Testo]" phldr="0" custT="1"/>
      <dgm:spPr/>
      <dgm:t>
        <a:bodyPr/>
        <a:lstStyle/>
        <a:p>
          <a:pPr rtl="0"/>
          <a:r>
            <a:rPr lang="it-IT" sz="2400" b="1" dirty="0" err="1">
              <a:latin typeface="Calibri Light" panose="020F0302020204030204"/>
            </a:rPr>
            <a:t>Explanatory</a:t>
          </a:r>
          <a:r>
            <a:rPr lang="it-IT" sz="2400" b="1" dirty="0">
              <a:latin typeface="Calibri Light" panose="020F0302020204030204"/>
            </a:rPr>
            <a:t> </a:t>
          </a:r>
          <a:r>
            <a:rPr lang="it-IT" sz="2400" b="1" dirty="0" err="1">
              <a:latin typeface="Calibri Light" panose="020F0302020204030204"/>
            </a:rPr>
            <a:t>variables</a:t>
          </a:r>
          <a:endParaRPr lang="it-IT" sz="2400" b="1" dirty="0"/>
        </a:p>
      </dgm:t>
    </dgm:pt>
    <dgm:pt modelId="{1962D91A-8091-4E2D-9067-43C63E0FD7FF}" type="parTrans" cxnId="{7B4BE6DB-460E-4088-B96F-0FFC4B0545BB}">
      <dgm:prSet/>
      <dgm:spPr/>
      <dgm:t>
        <a:bodyPr/>
        <a:lstStyle/>
        <a:p>
          <a:endParaRPr lang="it-IT" sz="2400" b="1"/>
        </a:p>
      </dgm:t>
    </dgm:pt>
    <dgm:pt modelId="{FA4AE933-A2F5-472B-A6C4-347E805DB3A2}" type="sibTrans" cxnId="{7B4BE6DB-460E-4088-B96F-0FFC4B0545BB}">
      <dgm:prSet/>
      <dgm:spPr/>
      <dgm:t>
        <a:bodyPr/>
        <a:lstStyle/>
        <a:p>
          <a:endParaRPr lang="it-IT" sz="2400" b="1"/>
        </a:p>
      </dgm:t>
    </dgm:pt>
    <dgm:pt modelId="{C6A287BE-F51D-4E44-9906-C73B682C8619}">
      <dgm:prSet phldrT="[Testo]" phldr="0" custT="1"/>
      <dgm:spPr/>
      <dgm:t>
        <a:bodyPr/>
        <a:lstStyle/>
        <a:p>
          <a:pPr rtl="0"/>
          <a:r>
            <a:rPr lang="it-IT" sz="1600" b="1" dirty="0" err="1">
              <a:latin typeface="Calibri Light" panose="020F0302020204030204"/>
            </a:rPr>
            <a:t>Meteorological</a:t>
          </a:r>
          <a:r>
            <a:rPr lang="it-IT" sz="1600" b="1" dirty="0">
              <a:latin typeface="Calibri Light" panose="020F0302020204030204"/>
            </a:rPr>
            <a:t> (ERA5)</a:t>
          </a:r>
          <a:endParaRPr lang="it-IT" sz="1600" b="1" dirty="0"/>
        </a:p>
      </dgm:t>
    </dgm:pt>
    <dgm:pt modelId="{0899F732-75D8-4C47-8D3E-EB4EA48B3000}" type="parTrans" cxnId="{6DA36CBC-7200-4177-8FD2-4703F20602BB}">
      <dgm:prSet/>
      <dgm:spPr/>
      <dgm:t>
        <a:bodyPr/>
        <a:lstStyle/>
        <a:p>
          <a:endParaRPr lang="it-IT" sz="2400" b="1"/>
        </a:p>
      </dgm:t>
    </dgm:pt>
    <dgm:pt modelId="{FA98EE53-0620-424A-B289-105932C141F5}" type="sibTrans" cxnId="{6DA36CBC-7200-4177-8FD2-4703F20602BB}">
      <dgm:prSet/>
      <dgm:spPr/>
      <dgm:t>
        <a:bodyPr/>
        <a:lstStyle/>
        <a:p>
          <a:endParaRPr lang="it-IT" sz="2400" b="1"/>
        </a:p>
      </dgm:t>
    </dgm:pt>
    <dgm:pt modelId="{9C1B6430-1EAE-4677-A1C6-CB9C7784B16C}">
      <dgm:prSet phldrT="[Testo]" phldr="0" custT="1"/>
      <dgm:spPr/>
      <dgm:t>
        <a:bodyPr/>
        <a:lstStyle/>
        <a:p>
          <a:pPr rtl="0"/>
          <a:r>
            <a:rPr lang="it-IT" sz="2400" b="1" dirty="0"/>
            <a:t>Target </a:t>
          </a:r>
          <a:r>
            <a:rPr lang="it-IT" sz="2400" b="1" dirty="0" err="1"/>
            <a:t>variable</a:t>
          </a:r>
          <a:endParaRPr lang="it-IT" sz="2400" b="1" dirty="0"/>
        </a:p>
      </dgm:t>
    </dgm:pt>
    <dgm:pt modelId="{43D27DC5-07B3-4138-8C0B-C3EDE1DE96C9}" type="parTrans" cxnId="{C2F1020D-C0F5-4FE8-BD91-83DFCCC63610}">
      <dgm:prSet/>
      <dgm:spPr/>
      <dgm:t>
        <a:bodyPr/>
        <a:lstStyle/>
        <a:p>
          <a:endParaRPr lang="it-IT" sz="2400" b="1"/>
        </a:p>
      </dgm:t>
    </dgm:pt>
    <dgm:pt modelId="{9325505D-AFB3-4CA8-9EA0-DB611258ECCC}" type="sibTrans" cxnId="{C2F1020D-C0F5-4FE8-BD91-83DFCCC63610}">
      <dgm:prSet/>
      <dgm:spPr/>
      <dgm:t>
        <a:bodyPr/>
        <a:lstStyle/>
        <a:p>
          <a:endParaRPr lang="it-IT" sz="2400" b="1"/>
        </a:p>
      </dgm:t>
    </dgm:pt>
    <dgm:pt modelId="{CC6F9EED-0F02-45C5-A0C0-1909DF3B8C57}">
      <dgm:prSet phldr="0" custT="1"/>
      <dgm:spPr/>
      <dgm:t>
        <a:bodyPr/>
        <a:lstStyle/>
        <a:p>
          <a:pPr rtl="0"/>
          <a:r>
            <a:rPr lang="it-IT" sz="1600" b="1" dirty="0" err="1">
              <a:latin typeface="Calibri Light" panose="020F0302020204030204"/>
            </a:rPr>
            <a:t>Daily</a:t>
          </a:r>
          <a:r>
            <a:rPr lang="it-IT" sz="1600" b="1" dirty="0">
              <a:latin typeface="Calibri Light" panose="020F0302020204030204"/>
            </a:rPr>
            <a:t> log[PM10] mass </a:t>
          </a:r>
          <a:r>
            <a:rPr lang="it-IT" sz="1600" b="1" dirty="0" err="1">
              <a:latin typeface="Calibri Light" panose="020F0302020204030204"/>
            </a:rPr>
            <a:t>concentration</a:t>
          </a:r>
          <a:endParaRPr lang="it-IT" sz="1600" b="1" dirty="0">
            <a:latin typeface="Calibri Light" panose="020F0302020204030204"/>
          </a:endParaRPr>
        </a:p>
      </dgm:t>
    </dgm:pt>
    <dgm:pt modelId="{CB24065B-F012-4293-A7B8-5004A39BA77C}" type="parTrans" cxnId="{3C4503ED-45BD-40B3-BEE2-DA4FE23C4CA0}">
      <dgm:prSet/>
      <dgm:spPr/>
      <dgm:t>
        <a:bodyPr/>
        <a:lstStyle/>
        <a:p>
          <a:endParaRPr lang="it-IT" sz="2400" b="1"/>
        </a:p>
      </dgm:t>
    </dgm:pt>
    <dgm:pt modelId="{4B182B29-F822-4CE4-B176-4E172EEABD49}" type="sibTrans" cxnId="{3C4503ED-45BD-40B3-BEE2-DA4FE23C4CA0}">
      <dgm:prSet/>
      <dgm:spPr/>
      <dgm:t>
        <a:bodyPr/>
        <a:lstStyle/>
        <a:p>
          <a:endParaRPr lang="it-IT" sz="2400" b="1"/>
        </a:p>
      </dgm:t>
    </dgm:pt>
    <dgm:pt modelId="{7DF9934C-C896-4186-B141-814AAFF27222}">
      <dgm:prSet phldr="0" custT="1"/>
      <dgm:spPr/>
      <dgm:t>
        <a:bodyPr/>
        <a:lstStyle/>
        <a:p>
          <a:pPr rtl="0"/>
          <a:r>
            <a:rPr lang="it-IT" sz="1600" b="1" dirty="0">
              <a:latin typeface="Calibri Light" panose="020F0302020204030204"/>
            </a:rPr>
            <a:t>Aerosol Optical Depth (CAMS)</a:t>
          </a:r>
          <a:endParaRPr lang="it-IT" sz="1600" b="1" dirty="0"/>
        </a:p>
      </dgm:t>
    </dgm:pt>
    <dgm:pt modelId="{9CE023E0-A27A-403A-B4E0-B714C8A715DD}" type="parTrans" cxnId="{5B4F7032-AD01-48C0-A01C-665188F497D3}">
      <dgm:prSet/>
      <dgm:spPr/>
      <dgm:t>
        <a:bodyPr/>
        <a:lstStyle/>
        <a:p>
          <a:endParaRPr lang="it-IT" sz="2400" b="1"/>
        </a:p>
      </dgm:t>
    </dgm:pt>
    <dgm:pt modelId="{688D4147-3027-4715-8460-4D6611E73A19}" type="sibTrans" cxnId="{5B4F7032-AD01-48C0-A01C-665188F497D3}">
      <dgm:prSet/>
      <dgm:spPr/>
      <dgm:t>
        <a:bodyPr/>
        <a:lstStyle/>
        <a:p>
          <a:endParaRPr lang="it-IT" sz="2400" b="1"/>
        </a:p>
      </dgm:t>
    </dgm:pt>
    <dgm:pt modelId="{CDC7B925-F20E-44B2-8DD4-0A5E4B75BE18}">
      <dgm:prSet phldr="0" custT="1"/>
      <dgm:spPr/>
      <dgm:t>
        <a:bodyPr/>
        <a:lstStyle/>
        <a:p>
          <a:pPr rtl="0"/>
          <a:r>
            <a:rPr lang="it-IT" sz="1600" b="1" dirty="0">
              <a:latin typeface="Calibri Light" panose="020F0302020204030204"/>
            </a:rPr>
            <a:t>Street network (OPEN STREET)</a:t>
          </a:r>
        </a:p>
      </dgm:t>
    </dgm:pt>
    <dgm:pt modelId="{5C222381-75B0-4DF6-AF64-98B316A30E0A}" type="parTrans" cxnId="{26CF0572-A28F-4E5A-AC55-B782B21B7C57}">
      <dgm:prSet/>
      <dgm:spPr/>
      <dgm:t>
        <a:bodyPr/>
        <a:lstStyle/>
        <a:p>
          <a:endParaRPr lang="it-IT" sz="2400" b="1"/>
        </a:p>
      </dgm:t>
    </dgm:pt>
    <dgm:pt modelId="{D7D74644-CAFB-4E45-84B8-98BCB19BE396}" type="sibTrans" cxnId="{26CF0572-A28F-4E5A-AC55-B782B21B7C57}">
      <dgm:prSet/>
      <dgm:spPr/>
      <dgm:t>
        <a:bodyPr/>
        <a:lstStyle/>
        <a:p>
          <a:endParaRPr lang="it-IT" sz="2400" b="1"/>
        </a:p>
      </dgm:t>
    </dgm:pt>
    <dgm:pt modelId="{11A70423-F6A5-4544-ACDE-BEE2923A0D05}">
      <dgm:prSet phldrT="[Testo]" phldr="0" custT="1"/>
      <dgm:spPr/>
      <dgm:t>
        <a:bodyPr/>
        <a:lstStyle/>
        <a:p>
          <a:pPr rtl="0"/>
          <a:r>
            <a:rPr lang="it-IT" sz="1600" b="1" dirty="0" err="1">
              <a:solidFill>
                <a:schemeClr val="tx1"/>
              </a:solidFill>
              <a:latin typeface="+mj-lt"/>
            </a:rPr>
            <a:t>Dust</a:t>
          </a:r>
          <a:r>
            <a:rPr lang="it-IT" sz="1600" b="1" dirty="0">
              <a:solidFill>
                <a:schemeClr val="tx1"/>
              </a:solidFill>
              <a:latin typeface="+mj-lt"/>
            </a:rPr>
            <a:t> </a:t>
          </a:r>
          <a:r>
            <a:rPr lang="it-IT" sz="1600" b="1" dirty="0" err="1">
              <a:solidFill>
                <a:schemeClr val="tx1"/>
              </a:solidFill>
              <a:latin typeface="+mj-lt"/>
            </a:rPr>
            <a:t>events</a:t>
          </a:r>
          <a:r>
            <a:rPr lang="it-IT" sz="1600" b="1" dirty="0">
              <a:solidFill>
                <a:schemeClr val="tx1"/>
              </a:solidFill>
              <a:latin typeface="+mj-lt"/>
            </a:rPr>
            <a:t> (BSC-NMMB)</a:t>
          </a:r>
        </a:p>
      </dgm:t>
    </dgm:pt>
    <dgm:pt modelId="{C8C0465F-104C-4377-9BBF-24E76E21489B}" type="parTrans" cxnId="{5C1D98B3-7C6E-4C3B-84F4-EC83A71324A1}">
      <dgm:prSet/>
      <dgm:spPr/>
      <dgm:t>
        <a:bodyPr/>
        <a:lstStyle/>
        <a:p>
          <a:endParaRPr lang="it-IT" sz="2400" b="1"/>
        </a:p>
      </dgm:t>
    </dgm:pt>
    <dgm:pt modelId="{042F9568-8906-416D-81E4-80A6F0A67184}" type="sibTrans" cxnId="{5C1D98B3-7C6E-4C3B-84F4-EC83A71324A1}">
      <dgm:prSet/>
      <dgm:spPr/>
      <dgm:t>
        <a:bodyPr/>
        <a:lstStyle/>
        <a:p>
          <a:endParaRPr lang="it-IT" sz="2400" b="1"/>
        </a:p>
      </dgm:t>
    </dgm:pt>
    <dgm:pt modelId="{80CF08AC-1F8E-4E3A-AA7A-1FB996443EE5}">
      <dgm:prSet phldr="0" custT="1"/>
      <dgm:spPr/>
      <dgm:t>
        <a:bodyPr/>
        <a:lstStyle/>
        <a:p>
          <a:pPr rtl="0"/>
          <a:r>
            <a:rPr lang="it-IT" sz="1600" b="1" dirty="0" err="1">
              <a:latin typeface="Calibri Light" panose="020F0302020204030204"/>
            </a:rPr>
            <a:t>Imperiviousness</a:t>
          </a:r>
          <a:endParaRPr lang="it-IT" sz="1600" b="1" dirty="0">
            <a:latin typeface="Calibri Light" panose="020F0302020204030204"/>
          </a:endParaRPr>
        </a:p>
      </dgm:t>
    </dgm:pt>
    <dgm:pt modelId="{E89056A7-6580-4FD7-8CA5-4220CD4CDFAE}" type="parTrans" cxnId="{545522E5-8B4A-4936-80A9-140DE3DACDEE}">
      <dgm:prSet/>
      <dgm:spPr/>
      <dgm:t>
        <a:bodyPr/>
        <a:lstStyle/>
        <a:p>
          <a:endParaRPr lang="en-GB" sz="2400" b="1"/>
        </a:p>
      </dgm:t>
    </dgm:pt>
    <dgm:pt modelId="{77FE8DEB-040A-4C72-BC11-F9B204416C84}" type="sibTrans" cxnId="{545522E5-8B4A-4936-80A9-140DE3DACDEE}">
      <dgm:prSet/>
      <dgm:spPr/>
      <dgm:t>
        <a:bodyPr/>
        <a:lstStyle/>
        <a:p>
          <a:endParaRPr lang="en-GB" sz="2400" b="1"/>
        </a:p>
      </dgm:t>
    </dgm:pt>
    <dgm:pt modelId="{5C58A519-13C8-40A0-BC5C-836187B6BEE3}">
      <dgm:prSet phldr="0" custT="1"/>
      <dgm:spPr/>
      <dgm:t>
        <a:bodyPr/>
        <a:lstStyle/>
        <a:p>
          <a:pPr rtl="0"/>
          <a:r>
            <a:rPr lang="it-IT" sz="1600" b="1" dirty="0" err="1">
              <a:latin typeface="Calibri Light" panose="020F0302020204030204"/>
            </a:rPr>
            <a:t>Altitude</a:t>
          </a:r>
          <a:endParaRPr lang="it-IT" sz="1600" b="1" dirty="0">
            <a:latin typeface="Calibri Light" panose="020F0302020204030204"/>
          </a:endParaRPr>
        </a:p>
      </dgm:t>
    </dgm:pt>
    <dgm:pt modelId="{1B038464-A0F1-4952-98CA-8C51016ECF56}" type="parTrans" cxnId="{0AF9BD39-79E3-4F19-81E7-CE6AEF880DC0}">
      <dgm:prSet/>
      <dgm:spPr/>
      <dgm:t>
        <a:bodyPr/>
        <a:lstStyle/>
        <a:p>
          <a:endParaRPr lang="en-GB" sz="2400" b="1"/>
        </a:p>
      </dgm:t>
    </dgm:pt>
    <dgm:pt modelId="{B51FAA66-C3F5-4E96-9DCE-ABB9933C45B8}" type="sibTrans" cxnId="{0AF9BD39-79E3-4F19-81E7-CE6AEF880DC0}">
      <dgm:prSet/>
      <dgm:spPr/>
      <dgm:t>
        <a:bodyPr/>
        <a:lstStyle/>
        <a:p>
          <a:endParaRPr lang="en-GB" sz="2400" b="1"/>
        </a:p>
      </dgm:t>
    </dgm:pt>
    <dgm:pt modelId="{7D5C20C3-D4B9-44CA-B22D-3F8AAA0B5904}" type="pres">
      <dgm:prSet presAssocID="{EA490EB9-121C-4F4D-9060-5F265FBB4431}" presName="Name0" presStyleCnt="0">
        <dgm:presLayoutVars>
          <dgm:dir/>
          <dgm:animLvl val="lvl"/>
          <dgm:resizeHandles/>
        </dgm:presLayoutVars>
      </dgm:prSet>
      <dgm:spPr/>
    </dgm:pt>
    <dgm:pt modelId="{B89661E8-2ECA-4F7A-9A38-C647D507B653}" type="pres">
      <dgm:prSet presAssocID="{373D0925-885C-4A13-A40A-AA7A78203E2E}" presName="linNode" presStyleCnt="0"/>
      <dgm:spPr/>
    </dgm:pt>
    <dgm:pt modelId="{11EF348F-50A0-4B73-A58A-9F58ECF9EFAB}" type="pres">
      <dgm:prSet presAssocID="{373D0925-885C-4A13-A40A-AA7A78203E2E}" presName="parentShp" presStyleLbl="node1" presStyleIdx="0" presStyleCnt="2">
        <dgm:presLayoutVars>
          <dgm:bulletEnabled val="1"/>
        </dgm:presLayoutVars>
      </dgm:prSet>
      <dgm:spPr/>
    </dgm:pt>
    <dgm:pt modelId="{0D198791-4C8C-4B49-9F8E-179E77AEBA09}" type="pres">
      <dgm:prSet presAssocID="{373D0925-885C-4A13-A40A-AA7A78203E2E}" presName="childShp" presStyleLbl="bgAccFollowNode1" presStyleIdx="0" presStyleCnt="2">
        <dgm:presLayoutVars>
          <dgm:bulletEnabled val="1"/>
        </dgm:presLayoutVars>
      </dgm:prSet>
      <dgm:spPr/>
    </dgm:pt>
    <dgm:pt modelId="{B10C7832-EE4A-4B3D-BD8F-DD76ADA9168E}" type="pres">
      <dgm:prSet presAssocID="{FA4AE933-A2F5-472B-A6C4-347E805DB3A2}" presName="spacing" presStyleCnt="0"/>
      <dgm:spPr/>
    </dgm:pt>
    <dgm:pt modelId="{642C67A8-7FCF-494F-A58E-AE132FC0249E}" type="pres">
      <dgm:prSet presAssocID="{9C1B6430-1EAE-4677-A1C6-CB9C7784B16C}" presName="linNode" presStyleCnt="0"/>
      <dgm:spPr/>
    </dgm:pt>
    <dgm:pt modelId="{0B569FFA-35BD-4C0A-A1C6-1EF3A7AC2D5E}" type="pres">
      <dgm:prSet presAssocID="{9C1B6430-1EAE-4677-A1C6-CB9C7784B16C}" presName="parentShp" presStyleLbl="node1" presStyleIdx="1" presStyleCnt="2">
        <dgm:presLayoutVars>
          <dgm:bulletEnabled val="1"/>
        </dgm:presLayoutVars>
      </dgm:prSet>
      <dgm:spPr/>
    </dgm:pt>
    <dgm:pt modelId="{81D5F152-B7E2-423F-BABA-447F88C75624}" type="pres">
      <dgm:prSet presAssocID="{9C1B6430-1EAE-4677-A1C6-CB9C7784B16C}" presName="childShp" presStyleLbl="bgAccFollowNode1" presStyleIdx="1" presStyleCnt="2">
        <dgm:presLayoutVars>
          <dgm:bulletEnabled val="1"/>
        </dgm:presLayoutVars>
      </dgm:prSet>
      <dgm:spPr/>
    </dgm:pt>
  </dgm:ptLst>
  <dgm:cxnLst>
    <dgm:cxn modelId="{C2F1020D-C0F5-4FE8-BD91-83DFCCC63610}" srcId="{EA490EB9-121C-4F4D-9060-5F265FBB4431}" destId="{9C1B6430-1EAE-4677-A1C6-CB9C7784B16C}" srcOrd="1" destOrd="0" parTransId="{43D27DC5-07B3-4138-8C0B-C3EDE1DE96C9}" sibTransId="{9325505D-AFB3-4CA8-9EA0-DB611258ECCC}"/>
    <dgm:cxn modelId="{2449BE2C-4E8D-46CB-AC92-8F60F24AB0C1}" type="presOf" srcId="{80CF08AC-1F8E-4E3A-AA7A-1FB996443EE5}" destId="{0D198791-4C8C-4B49-9F8E-179E77AEBA09}" srcOrd="0" destOrd="4" presId="urn:microsoft.com/office/officeart/2005/8/layout/vList6"/>
    <dgm:cxn modelId="{5B4F7032-AD01-48C0-A01C-665188F497D3}" srcId="{373D0925-885C-4A13-A40A-AA7A78203E2E}" destId="{7DF9934C-C896-4186-B141-814AAFF27222}" srcOrd="2" destOrd="0" parTransId="{9CE023E0-A27A-403A-B4E0-B714C8A715DD}" sibTransId="{688D4147-3027-4715-8460-4D6611E73A19}"/>
    <dgm:cxn modelId="{0AF9BD39-79E3-4F19-81E7-CE6AEF880DC0}" srcId="{373D0925-885C-4A13-A40A-AA7A78203E2E}" destId="{5C58A519-13C8-40A0-BC5C-836187B6BEE3}" srcOrd="5" destOrd="0" parTransId="{1B038464-A0F1-4952-98CA-8C51016ECF56}" sibTransId="{B51FAA66-C3F5-4E96-9DCE-ABB9933C45B8}"/>
    <dgm:cxn modelId="{8799845D-3C24-4E96-ADE3-9466BE9E0D9F}" type="presOf" srcId="{C6A287BE-F51D-4E44-9906-C73B682C8619}" destId="{0D198791-4C8C-4B49-9F8E-179E77AEBA09}" srcOrd="0" destOrd="0" presId="urn:microsoft.com/office/officeart/2005/8/layout/vList6"/>
    <dgm:cxn modelId="{AB78AC6E-3571-4F76-9440-6A13870814AC}" type="presOf" srcId="{9C1B6430-1EAE-4677-A1C6-CB9C7784B16C}" destId="{0B569FFA-35BD-4C0A-A1C6-1EF3A7AC2D5E}" srcOrd="0" destOrd="0" presId="urn:microsoft.com/office/officeart/2005/8/layout/vList6"/>
    <dgm:cxn modelId="{26CF0572-A28F-4E5A-AC55-B782B21B7C57}" srcId="{373D0925-885C-4A13-A40A-AA7A78203E2E}" destId="{CDC7B925-F20E-44B2-8DD4-0A5E4B75BE18}" srcOrd="3" destOrd="0" parTransId="{5C222381-75B0-4DF6-AF64-98B316A30E0A}" sibTransId="{D7D74644-CAFB-4E45-84B8-98BCB19BE396}"/>
    <dgm:cxn modelId="{9836B78B-214F-49F9-AB4E-6C89E0563744}" type="presOf" srcId="{EA490EB9-121C-4F4D-9060-5F265FBB4431}" destId="{7D5C20C3-D4B9-44CA-B22D-3F8AAA0B5904}" srcOrd="0" destOrd="0" presId="urn:microsoft.com/office/officeart/2005/8/layout/vList6"/>
    <dgm:cxn modelId="{D1177396-A112-4A6D-AC4F-163FB41FCE01}" type="presOf" srcId="{11A70423-F6A5-4544-ACDE-BEE2923A0D05}" destId="{0D198791-4C8C-4B49-9F8E-179E77AEBA09}" srcOrd="0" destOrd="1" presId="urn:microsoft.com/office/officeart/2005/8/layout/vList6"/>
    <dgm:cxn modelId="{5C1D98B3-7C6E-4C3B-84F4-EC83A71324A1}" srcId="{373D0925-885C-4A13-A40A-AA7A78203E2E}" destId="{11A70423-F6A5-4544-ACDE-BEE2923A0D05}" srcOrd="1" destOrd="0" parTransId="{C8C0465F-104C-4377-9BBF-24E76E21489B}" sibTransId="{042F9568-8906-416D-81E4-80A6F0A67184}"/>
    <dgm:cxn modelId="{6DA36CBC-7200-4177-8FD2-4703F20602BB}" srcId="{373D0925-885C-4A13-A40A-AA7A78203E2E}" destId="{C6A287BE-F51D-4E44-9906-C73B682C8619}" srcOrd="0" destOrd="0" parTransId="{0899F732-75D8-4C47-8D3E-EB4EA48B3000}" sibTransId="{FA98EE53-0620-424A-B289-105932C141F5}"/>
    <dgm:cxn modelId="{ABBF7EBF-A2CC-4D97-BEC0-AEB9C3B8B075}" type="presOf" srcId="{CC6F9EED-0F02-45C5-A0C0-1909DF3B8C57}" destId="{81D5F152-B7E2-423F-BABA-447F88C75624}" srcOrd="0" destOrd="0" presId="urn:microsoft.com/office/officeart/2005/8/layout/vList6"/>
    <dgm:cxn modelId="{DB795CC0-F93B-4422-8DAC-54F43ED29545}" type="presOf" srcId="{373D0925-885C-4A13-A40A-AA7A78203E2E}" destId="{11EF348F-50A0-4B73-A58A-9F58ECF9EFAB}" srcOrd="0" destOrd="0" presId="urn:microsoft.com/office/officeart/2005/8/layout/vList6"/>
    <dgm:cxn modelId="{B893BEC8-188C-48C5-B635-57193B7D7997}" type="presOf" srcId="{7DF9934C-C896-4186-B141-814AAFF27222}" destId="{0D198791-4C8C-4B49-9F8E-179E77AEBA09}" srcOrd="0" destOrd="2" presId="urn:microsoft.com/office/officeart/2005/8/layout/vList6"/>
    <dgm:cxn modelId="{41D8BCCA-D200-4BE3-9AF0-1AE2CD0CCA6B}" type="presOf" srcId="{CDC7B925-F20E-44B2-8DD4-0A5E4B75BE18}" destId="{0D198791-4C8C-4B49-9F8E-179E77AEBA09}" srcOrd="0" destOrd="3" presId="urn:microsoft.com/office/officeart/2005/8/layout/vList6"/>
    <dgm:cxn modelId="{7B4BE6DB-460E-4088-B96F-0FFC4B0545BB}" srcId="{EA490EB9-121C-4F4D-9060-5F265FBB4431}" destId="{373D0925-885C-4A13-A40A-AA7A78203E2E}" srcOrd="0" destOrd="0" parTransId="{1962D91A-8091-4E2D-9067-43C63E0FD7FF}" sibTransId="{FA4AE933-A2F5-472B-A6C4-347E805DB3A2}"/>
    <dgm:cxn modelId="{545522E5-8B4A-4936-80A9-140DE3DACDEE}" srcId="{373D0925-885C-4A13-A40A-AA7A78203E2E}" destId="{80CF08AC-1F8E-4E3A-AA7A-1FB996443EE5}" srcOrd="4" destOrd="0" parTransId="{E89056A7-6580-4FD7-8CA5-4220CD4CDFAE}" sibTransId="{77FE8DEB-040A-4C72-BC11-F9B204416C84}"/>
    <dgm:cxn modelId="{3C4503ED-45BD-40B3-BEE2-DA4FE23C4CA0}" srcId="{9C1B6430-1EAE-4677-A1C6-CB9C7784B16C}" destId="{CC6F9EED-0F02-45C5-A0C0-1909DF3B8C57}" srcOrd="0" destOrd="0" parTransId="{CB24065B-F012-4293-A7B8-5004A39BA77C}" sibTransId="{4B182B29-F822-4CE4-B176-4E172EEABD49}"/>
    <dgm:cxn modelId="{22138DF0-943E-4DAA-8486-85FC913FFB19}" type="presOf" srcId="{5C58A519-13C8-40A0-BC5C-836187B6BEE3}" destId="{0D198791-4C8C-4B49-9F8E-179E77AEBA09}" srcOrd="0" destOrd="5" presId="urn:microsoft.com/office/officeart/2005/8/layout/vList6"/>
    <dgm:cxn modelId="{B548AB83-730A-4988-A5C8-B3CC0698211D}" type="presParOf" srcId="{7D5C20C3-D4B9-44CA-B22D-3F8AAA0B5904}" destId="{B89661E8-2ECA-4F7A-9A38-C647D507B653}" srcOrd="0" destOrd="0" presId="urn:microsoft.com/office/officeart/2005/8/layout/vList6"/>
    <dgm:cxn modelId="{5C5B6475-4417-41F4-A661-47853C5C5671}" type="presParOf" srcId="{B89661E8-2ECA-4F7A-9A38-C647D507B653}" destId="{11EF348F-50A0-4B73-A58A-9F58ECF9EFAB}" srcOrd="0" destOrd="0" presId="urn:microsoft.com/office/officeart/2005/8/layout/vList6"/>
    <dgm:cxn modelId="{CE87DA50-C773-4FBE-9519-D235C7300EF4}" type="presParOf" srcId="{B89661E8-2ECA-4F7A-9A38-C647D507B653}" destId="{0D198791-4C8C-4B49-9F8E-179E77AEBA09}" srcOrd="1" destOrd="0" presId="urn:microsoft.com/office/officeart/2005/8/layout/vList6"/>
    <dgm:cxn modelId="{2249F7D1-7738-4CCF-81F4-DE29A5D4AFCA}" type="presParOf" srcId="{7D5C20C3-D4B9-44CA-B22D-3F8AAA0B5904}" destId="{B10C7832-EE4A-4B3D-BD8F-DD76ADA9168E}" srcOrd="1" destOrd="0" presId="urn:microsoft.com/office/officeart/2005/8/layout/vList6"/>
    <dgm:cxn modelId="{ADBF9E51-4EE6-433D-A924-5CF0F641E8C4}" type="presParOf" srcId="{7D5C20C3-D4B9-44CA-B22D-3F8AAA0B5904}" destId="{642C67A8-7FCF-494F-A58E-AE132FC0249E}" srcOrd="2" destOrd="0" presId="urn:microsoft.com/office/officeart/2005/8/layout/vList6"/>
    <dgm:cxn modelId="{2018082D-E6D1-4BF9-AD1F-D9EED91C1C06}" type="presParOf" srcId="{642C67A8-7FCF-494F-A58E-AE132FC0249E}" destId="{0B569FFA-35BD-4C0A-A1C6-1EF3A7AC2D5E}" srcOrd="0" destOrd="0" presId="urn:microsoft.com/office/officeart/2005/8/layout/vList6"/>
    <dgm:cxn modelId="{AD661873-77A9-4700-9605-E84A7FBA684E}" type="presParOf" srcId="{642C67A8-7FCF-494F-A58E-AE132FC0249E}" destId="{81D5F152-B7E2-423F-BABA-447F88C75624}"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98791-4C8C-4B49-9F8E-179E77AEBA09}">
      <dsp:nvSpPr>
        <dsp:cNvPr id="0" name=""/>
        <dsp:cNvSpPr/>
      </dsp:nvSpPr>
      <dsp:spPr>
        <a:xfrm>
          <a:off x="2411306" y="551"/>
          <a:ext cx="3616959" cy="215242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it-IT" sz="1600" b="0" kern="1200" dirty="0" err="1">
              <a:latin typeface="Calibri Light" panose="020F0302020204030204"/>
            </a:rPr>
            <a:t>Meteorological</a:t>
          </a:r>
          <a:r>
            <a:rPr lang="it-IT" sz="1600" b="0" kern="1200" dirty="0">
              <a:latin typeface="Calibri Light" panose="020F0302020204030204"/>
            </a:rPr>
            <a:t> (ERA5)</a:t>
          </a:r>
          <a:endParaRPr lang="it-IT" sz="1600" b="0" kern="1200" dirty="0"/>
        </a:p>
        <a:p>
          <a:pPr marL="171450" lvl="1" indent="-171450" algn="l" defTabSz="711200" rtl="0">
            <a:lnSpc>
              <a:spcPct val="90000"/>
            </a:lnSpc>
            <a:spcBef>
              <a:spcPct val="0"/>
            </a:spcBef>
            <a:spcAft>
              <a:spcPct val="15000"/>
            </a:spcAft>
            <a:buChar char="•"/>
          </a:pPr>
          <a:r>
            <a:rPr lang="it-IT" sz="1600" b="0" kern="1200" dirty="0" err="1">
              <a:solidFill>
                <a:schemeClr val="tx1"/>
              </a:solidFill>
              <a:latin typeface="+mj-lt"/>
            </a:rPr>
            <a:t>Dust</a:t>
          </a:r>
          <a:r>
            <a:rPr lang="it-IT" sz="1600" b="0" kern="1200" dirty="0">
              <a:solidFill>
                <a:schemeClr val="tx1"/>
              </a:solidFill>
              <a:latin typeface="+mj-lt"/>
            </a:rPr>
            <a:t> </a:t>
          </a:r>
          <a:r>
            <a:rPr lang="it-IT" sz="1600" b="0" kern="1200" dirty="0" err="1">
              <a:solidFill>
                <a:schemeClr val="tx1"/>
              </a:solidFill>
              <a:latin typeface="+mj-lt"/>
            </a:rPr>
            <a:t>events</a:t>
          </a:r>
          <a:r>
            <a:rPr lang="it-IT" sz="1600" b="0" kern="1200" dirty="0">
              <a:solidFill>
                <a:schemeClr val="tx1"/>
              </a:solidFill>
              <a:latin typeface="+mj-lt"/>
            </a:rPr>
            <a:t> (BSC-NMMB)</a:t>
          </a:r>
        </a:p>
        <a:p>
          <a:pPr marL="171450" lvl="1" indent="-171450" algn="l" defTabSz="711200" rtl="0">
            <a:lnSpc>
              <a:spcPct val="90000"/>
            </a:lnSpc>
            <a:spcBef>
              <a:spcPct val="0"/>
            </a:spcBef>
            <a:spcAft>
              <a:spcPct val="15000"/>
            </a:spcAft>
            <a:buChar char="•"/>
          </a:pPr>
          <a:r>
            <a:rPr lang="it-IT" sz="1600" kern="1200" dirty="0">
              <a:latin typeface="Calibri Light" panose="020F0302020204030204"/>
            </a:rPr>
            <a:t>Land use (CORINE)</a:t>
          </a:r>
          <a:endParaRPr lang="it-IT" sz="1600" kern="1200" dirty="0"/>
        </a:p>
        <a:p>
          <a:pPr marL="171450" lvl="1" indent="-171450" algn="l" defTabSz="711200" rtl="0">
            <a:lnSpc>
              <a:spcPct val="90000"/>
            </a:lnSpc>
            <a:spcBef>
              <a:spcPct val="0"/>
            </a:spcBef>
            <a:spcAft>
              <a:spcPct val="15000"/>
            </a:spcAft>
            <a:buChar char="•"/>
          </a:pPr>
          <a:r>
            <a:rPr lang="it-IT" sz="1600" kern="1200" dirty="0" err="1">
              <a:latin typeface="Calibri Light" panose="020F0302020204030204"/>
            </a:rPr>
            <a:t>Emissions</a:t>
          </a:r>
          <a:r>
            <a:rPr lang="it-IT" sz="1600" kern="1200" dirty="0">
              <a:latin typeface="Calibri Light" panose="020F0302020204030204"/>
            </a:rPr>
            <a:t> (ISPRA)</a:t>
          </a:r>
        </a:p>
        <a:p>
          <a:pPr marL="171450" lvl="1" indent="-171450" algn="l" defTabSz="711200" rtl="0">
            <a:lnSpc>
              <a:spcPct val="90000"/>
            </a:lnSpc>
            <a:spcBef>
              <a:spcPct val="0"/>
            </a:spcBef>
            <a:spcAft>
              <a:spcPct val="15000"/>
            </a:spcAft>
            <a:buChar char="•"/>
          </a:pPr>
          <a:r>
            <a:rPr lang="it-IT" sz="1600" kern="1200" dirty="0">
              <a:latin typeface="Calibri Light" panose="020F0302020204030204"/>
            </a:rPr>
            <a:t>Aerosol Optical Depth (NASA)</a:t>
          </a:r>
          <a:endParaRPr lang="it-IT" sz="1600" kern="1200" dirty="0"/>
        </a:p>
        <a:p>
          <a:pPr marL="171450" lvl="1" indent="-171450" algn="l" defTabSz="711200" rtl="0">
            <a:lnSpc>
              <a:spcPct val="90000"/>
            </a:lnSpc>
            <a:spcBef>
              <a:spcPct val="0"/>
            </a:spcBef>
            <a:spcAft>
              <a:spcPct val="15000"/>
            </a:spcAft>
            <a:buChar char="•"/>
          </a:pPr>
          <a:r>
            <a:rPr lang="it-IT" sz="1600" kern="1200" dirty="0">
              <a:latin typeface="Calibri Light" panose="020F0302020204030204"/>
            </a:rPr>
            <a:t>Street network (OPEN STREET) </a:t>
          </a:r>
        </a:p>
      </dsp:txBody>
      <dsp:txXfrm>
        <a:off x="2411306" y="269604"/>
        <a:ext cx="2809799" cy="1614320"/>
      </dsp:txXfrm>
    </dsp:sp>
    <dsp:sp modelId="{11EF348F-50A0-4B73-A58A-9F58ECF9EFAB}">
      <dsp:nvSpPr>
        <dsp:cNvPr id="0" name=""/>
        <dsp:cNvSpPr/>
      </dsp:nvSpPr>
      <dsp:spPr>
        <a:xfrm>
          <a:off x="0" y="551"/>
          <a:ext cx="2411306" cy="21524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it-IT" sz="3200" kern="1200" dirty="0" err="1">
              <a:latin typeface="Calibri Light" panose="020F0302020204030204"/>
            </a:rPr>
            <a:t>Explanatory</a:t>
          </a:r>
          <a:r>
            <a:rPr lang="it-IT" sz="3200" kern="1200" dirty="0">
              <a:latin typeface="Calibri Light" panose="020F0302020204030204"/>
            </a:rPr>
            <a:t> </a:t>
          </a:r>
          <a:r>
            <a:rPr lang="it-IT" sz="3200" kern="1200" dirty="0" err="1">
              <a:latin typeface="Calibri Light" panose="020F0302020204030204"/>
            </a:rPr>
            <a:t>variables</a:t>
          </a:r>
          <a:endParaRPr lang="it-IT" sz="3200" kern="1200" dirty="0"/>
        </a:p>
      </dsp:txBody>
      <dsp:txXfrm>
        <a:off x="105073" y="105624"/>
        <a:ext cx="2201160" cy="1942280"/>
      </dsp:txXfrm>
    </dsp:sp>
    <dsp:sp modelId="{81D5F152-B7E2-423F-BABA-447F88C75624}">
      <dsp:nvSpPr>
        <dsp:cNvPr id="0" name=""/>
        <dsp:cNvSpPr/>
      </dsp:nvSpPr>
      <dsp:spPr>
        <a:xfrm>
          <a:off x="2411306" y="2368221"/>
          <a:ext cx="3616959" cy="215242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it-IT" sz="1600" kern="1200" dirty="0" err="1">
              <a:latin typeface="Calibri Light" panose="020F0302020204030204"/>
            </a:rPr>
            <a:t>Daily</a:t>
          </a:r>
          <a:r>
            <a:rPr lang="it-IT" sz="1600" kern="1200" dirty="0">
              <a:latin typeface="Calibri Light" panose="020F0302020204030204"/>
            </a:rPr>
            <a:t> PM10 mass </a:t>
          </a:r>
          <a:r>
            <a:rPr lang="it-IT" sz="1600" kern="1200" dirty="0" err="1">
              <a:latin typeface="Calibri Light" panose="020F0302020204030204"/>
            </a:rPr>
            <a:t>concentration</a:t>
          </a:r>
          <a:endParaRPr lang="it-IT" sz="1600" kern="1200" dirty="0">
            <a:latin typeface="Calibri Light" panose="020F0302020204030204"/>
          </a:endParaRPr>
        </a:p>
      </dsp:txBody>
      <dsp:txXfrm>
        <a:off x="2411306" y="2637274"/>
        <a:ext cx="2809799" cy="1614320"/>
      </dsp:txXfrm>
    </dsp:sp>
    <dsp:sp modelId="{0B569FFA-35BD-4C0A-A1C6-1EF3A7AC2D5E}">
      <dsp:nvSpPr>
        <dsp:cNvPr id="0" name=""/>
        <dsp:cNvSpPr/>
      </dsp:nvSpPr>
      <dsp:spPr>
        <a:xfrm>
          <a:off x="0" y="2368221"/>
          <a:ext cx="2411306" cy="21524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it-IT" sz="3200" kern="1200" dirty="0"/>
            <a:t>Target </a:t>
          </a:r>
          <a:r>
            <a:rPr lang="it-IT" sz="3200" kern="1200" dirty="0" err="1"/>
            <a:t>variable</a:t>
          </a:r>
          <a:endParaRPr lang="it-IT" sz="3200" kern="1200" dirty="0"/>
        </a:p>
      </dsp:txBody>
      <dsp:txXfrm>
        <a:off x="105073" y="2473294"/>
        <a:ext cx="2201160" cy="1942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98791-4C8C-4B49-9F8E-179E77AEBA09}">
      <dsp:nvSpPr>
        <dsp:cNvPr id="0" name=""/>
        <dsp:cNvSpPr/>
      </dsp:nvSpPr>
      <dsp:spPr>
        <a:xfrm>
          <a:off x="2411306" y="551"/>
          <a:ext cx="3616959" cy="215242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it-IT" sz="1600" b="1" kern="1200" dirty="0" err="1">
              <a:latin typeface="Calibri Light" panose="020F0302020204030204"/>
            </a:rPr>
            <a:t>Meteorological</a:t>
          </a:r>
          <a:r>
            <a:rPr lang="it-IT" sz="1600" b="1" kern="1200" dirty="0">
              <a:latin typeface="Calibri Light" panose="020F0302020204030204"/>
            </a:rPr>
            <a:t> (ERA5)</a:t>
          </a:r>
          <a:endParaRPr lang="it-IT" sz="1600" b="1" kern="1200" dirty="0"/>
        </a:p>
        <a:p>
          <a:pPr marL="171450" lvl="1" indent="-171450" algn="l" defTabSz="711200" rtl="0">
            <a:lnSpc>
              <a:spcPct val="90000"/>
            </a:lnSpc>
            <a:spcBef>
              <a:spcPct val="0"/>
            </a:spcBef>
            <a:spcAft>
              <a:spcPct val="15000"/>
            </a:spcAft>
            <a:buChar char="•"/>
          </a:pPr>
          <a:r>
            <a:rPr lang="it-IT" sz="1600" b="1" kern="1200" dirty="0" err="1">
              <a:solidFill>
                <a:schemeClr val="tx1"/>
              </a:solidFill>
              <a:latin typeface="+mj-lt"/>
            </a:rPr>
            <a:t>Dust</a:t>
          </a:r>
          <a:r>
            <a:rPr lang="it-IT" sz="1600" b="1" kern="1200" dirty="0">
              <a:solidFill>
                <a:schemeClr val="tx1"/>
              </a:solidFill>
              <a:latin typeface="+mj-lt"/>
            </a:rPr>
            <a:t> </a:t>
          </a:r>
          <a:r>
            <a:rPr lang="it-IT" sz="1600" b="1" kern="1200" dirty="0" err="1">
              <a:solidFill>
                <a:schemeClr val="tx1"/>
              </a:solidFill>
              <a:latin typeface="+mj-lt"/>
            </a:rPr>
            <a:t>events</a:t>
          </a:r>
          <a:r>
            <a:rPr lang="it-IT" sz="1600" b="1" kern="1200" dirty="0">
              <a:solidFill>
                <a:schemeClr val="tx1"/>
              </a:solidFill>
              <a:latin typeface="+mj-lt"/>
            </a:rPr>
            <a:t> (BSC-NMMB)</a:t>
          </a:r>
        </a:p>
        <a:p>
          <a:pPr marL="171450" lvl="1" indent="-171450" algn="l" defTabSz="711200" rtl="0">
            <a:lnSpc>
              <a:spcPct val="90000"/>
            </a:lnSpc>
            <a:spcBef>
              <a:spcPct val="0"/>
            </a:spcBef>
            <a:spcAft>
              <a:spcPct val="15000"/>
            </a:spcAft>
            <a:buChar char="•"/>
          </a:pPr>
          <a:r>
            <a:rPr lang="it-IT" sz="1600" b="1" kern="1200" dirty="0">
              <a:latin typeface="Calibri Light" panose="020F0302020204030204"/>
            </a:rPr>
            <a:t>Aerosol Optical Depth (CAMS)</a:t>
          </a:r>
          <a:endParaRPr lang="it-IT" sz="1600" b="1" kern="1200" dirty="0"/>
        </a:p>
        <a:p>
          <a:pPr marL="171450" lvl="1" indent="-171450" algn="l" defTabSz="711200" rtl="0">
            <a:lnSpc>
              <a:spcPct val="90000"/>
            </a:lnSpc>
            <a:spcBef>
              <a:spcPct val="0"/>
            </a:spcBef>
            <a:spcAft>
              <a:spcPct val="15000"/>
            </a:spcAft>
            <a:buChar char="•"/>
          </a:pPr>
          <a:r>
            <a:rPr lang="it-IT" sz="1600" b="1" kern="1200" dirty="0">
              <a:latin typeface="Calibri Light" panose="020F0302020204030204"/>
            </a:rPr>
            <a:t>Street network (OPEN STREET)</a:t>
          </a:r>
        </a:p>
        <a:p>
          <a:pPr marL="171450" lvl="1" indent="-171450" algn="l" defTabSz="711200" rtl="0">
            <a:lnSpc>
              <a:spcPct val="90000"/>
            </a:lnSpc>
            <a:spcBef>
              <a:spcPct val="0"/>
            </a:spcBef>
            <a:spcAft>
              <a:spcPct val="15000"/>
            </a:spcAft>
            <a:buChar char="•"/>
          </a:pPr>
          <a:r>
            <a:rPr lang="it-IT" sz="1600" b="1" kern="1200" dirty="0" err="1">
              <a:latin typeface="Calibri Light" panose="020F0302020204030204"/>
            </a:rPr>
            <a:t>Imperiviousness</a:t>
          </a:r>
          <a:endParaRPr lang="it-IT" sz="1600" b="1" kern="1200" dirty="0">
            <a:latin typeface="Calibri Light" panose="020F0302020204030204"/>
          </a:endParaRPr>
        </a:p>
        <a:p>
          <a:pPr marL="171450" lvl="1" indent="-171450" algn="l" defTabSz="711200" rtl="0">
            <a:lnSpc>
              <a:spcPct val="90000"/>
            </a:lnSpc>
            <a:spcBef>
              <a:spcPct val="0"/>
            </a:spcBef>
            <a:spcAft>
              <a:spcPct val="15000"/>
            </a:spcAft>
            <a:buChar char="•"/>
          </a:pPr>
          <a:r>
            <a:rPr lang="it-IT" sz="1600" b="1" kern="1200" dirty="0" err="1">
              <a:latin typeface="Calibri Light" panose="020F0302020204030204"/>
            </a:rPr>
            <a:t>Altitude</a:t>
          </a:r>
          <a:endParaRPr lang="it-IT" sz="1600" b="1" kern="1200" dirty="0">
            <a:latin typeface="Calibri Light" panose="020F0302020204030204"/>
          </a:endParaRPr>
        </a:p>
      </dsp:txBody>
      <dsp:txXfrm>
        <a:off x="2411306" y="269604"/>
        <a:ext cx="2809799" cy="1614320"/>
      </dsp:txXfrm>
    </dsp:sp>
    <dsp:sp modelId="{11EF348F-50A0-4B73-A58A-9F58ECF9EFAB}">
      <dsp:nvSpPr>
        <dsp:cNvPr id="0" name=""/>
        <dsp:cNvSpPr/>
      </dsp:nvSpPr>
      <dsp:spPr>
        <a:xfrm>
          <a:off x="0" y="551"/>
          <a:ext cx="2411306" cy="21524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latin typeface="Calibri Light" panose="020F0302020204030204"/>
            </a:rPr>
            <a:t>Explanatory</a:t>
          </a:r>
          <a:r>
            <a:rPr lang="it-IT" sz="2400" b="1" kern="1200" dirty="0">
              <a:latin typeface="Calibri Light" panose="020F0302020204030204"/>
            </a:rPr>
            <a:t> </a:t>
          </a:r>
          <a:r>
            <a:rPr lang="it-IT" sz="2400" b="1" kern="1200" dirty="0" err="1">
              <a:latin typeface="Calibri Light" panose="020F0302020204030204"/>
            </a:rPr>
            <a:t>variables</a:t>
          </a:r>
          <a:endParaRPr lang="it-IT" sz="2400" b="1" kern="1200" dirty="0"/>
        </a:p>
      </dsp:txBody>
      <dsp:txXfrm>
        <a:off x="105073" y="105624"/>
        <a:ext cx="2201160" cy="1942280"/>
      </dsp:txXfrm>
    </dsp:sp>
    <dsp:sp modelId="{81D5F152-B7E2-423F-BABA-447F88C75624}">
      <dsp:nvSpPr>
        <dsp:cNvPr id="0" name=""/>
        <dsp:cNvSpPr/>
      </dsp:nvSpPr>
      <dsp:spPr>
        <a:xfrm>
          <a:off x="2411306" y="2368221"/>
          <a:ext cx="3616959" cy="215242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it-IT" sz="1600" b="1" kern="1200" dirty="0" err="1">
              <a:latin typeface="Calibri Light" panose="020F0302020204030204"/>
            </a:rPr>
            <a:t>Daily</a:t>
          </a:r>
          <a:r>
            <a:rPr lang="it-IT" sz="1600" b="1" kern="1200" dirty="0">
              <a:latin typeface="Calibri Light" panose="020F0302020204030204"/>
            </a:rPr>
            <a:t> log[PM10] mass </a:t>
          </a:r>
          <a:r>
            <a:rPr lang="it-IT" sz="1600" b="1" kern="1200" dirty="0" err="1">
              <a:latin typeface="Calibri Light" panose="020F0302020204030204"/>
            </a:rPr>
            <a:t>concentration</a:t>
          </a:r>
          <a:endParaRPr lang="it-IT" sz="1600" b="1" kern="1200" dirty="0">
            <a:latin typeface="Calibri Light" panose="020F0302020204030204"/>
          </a:endParaRPr>
        </a:p>
      </dsp:txBody>
      <dsp:txXfrm>
        <a:off x="2411306" y="2637274"/>
        <a:ext cx="2809799" cy="1614320"/>
      </dsp:txXfrm>
    </dsp:sp>
    <dsp:sp modelId="{0B569FFA-35BD-4C0A-A1C6-1EF3A7AC2D5E}">
      <dsp:nvSpPr>
        <dsp:cNvPr id="0" name=""/>
        <dsp:cNvSpPr/>
      </dsp:nvSpPr>
      <dsp:spPr>
        <a:xfrm>
          <a:off x="0" y="2368221"/>
          <a:ext cx="2411306" cy="21524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it-IT" sz="2400" b="1" kern="1200" dirty="0"/>
            <a:t>Target </a:t>
          </a:r>
          <a:r>
            <a:rPr lang="it-IT" sz="2400" b="1" kern="1200" dirty="0" err="1"/>
            <a:t>variable</a:t>
          </a:r>
          <a:endParaRPr lang="it-IT" sz="2400" b="1" kern="1200" dirty="0"/>
        </a:p>
      </dsp:txBody>
      <dsp:txXfrm>
        <a:off x="105073" y="2473294"/>
        <a:ext cx="2201160" cy="194228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8FD5DE-4F56-44EF-B994-7789B3329C51}" type="datetimeFigureOut">
              <a:rPr lang="en-GB" smtClean="0"/>
              <a:t>16/12/2021</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CA15B-3BB8-4F00-A0D4-407878278939}" type="slidenum">
              <a:rPr lang="en-GB" smtClean="0"/>
              <a:t>‹N›</a:t>
            </a:fld>
            <a:endParaRPr lang="en-GB"/>
          </a:p>
        </p:txBody>
      </p:sp>
    </p:spTree>
    <p:extLst>
      <p:ext uri="{BB962C8B-B14F-4D97-AF65-F5344CB8AC3E}">
        <p14:creationId xmlns:p14="http://schemas.microsoft.com/office/powerpoint/2010/main" val="37743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From smog hanging over cities to smoke inside the home, air pollution poses a major threat to health across the globe.  Almost all of the global population (99%) are exposed to air pollution levels that put them at increased risk for diseases including heart disease, stroke, chronic obstructive pulmonary disease, cancer and pneumonia.  WHO monitors the exposure  levels and health impacts (i.e. deaths, DALYs) of air pollution at the national, regional and global level from ambient (outdoor) and household air pollution.</a:t>
            </a:r>
            <a:endParaRPr lang="en-GB" dirty="0"/>
          </a:p>
        </p:txBody>
      </p:sp>
      <p:sp>
        <p:nvSpPr>
          <p:cNvPr id="4" name="Segnaposto numero diapositiva 3"/>
          <p:cNvSpPr>
            <a:spLocks noGrp="1"/>
          </p:cNvSpPr>
          <p:nvPr>
            <p:ph type="sldNum" sz="quarter" idx="10"/>
          </p:nvPr>
        </p:nvSpPr>
        <p:spPr/>
        <p:txBody>
          <a:bodyPr/>
          <a:lstStyle/>
          <a:p>
            <a:fld id="{7D4CA15B-3BB8-4F00-A0D4-407878278939}" type="slidenum">
              <a:rPr lang="en-GB" smtClean="0"/>
              <a:t>2</a:t>
            </a:fld>
            <a:endParaRPr lang="en-GB"/>
          </a:p>
        </p:txBody>
      </p:sp>
    </p:spTree>
    <p:extLst>
      <p:ext uri="{BB962C8B-B14F-4D97-AF65-F5344CB8AC3E}">
        <p14:creationId xmlns:p14="http://schemas.microsoft.com/office/powerpoint/2010/main" val="2863129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a new environmental policy or a specific intervention is taken in order to</a:t>
            </a:r>
          </a:p>
          <a:p>
            <a:r>
              <a:rPr lang="en-US" sz="1200" b="0" i="0" u="none" strike="noStrike" kern="1200" baseline="0" dirty="0">
                <a:solidFill>
                  <a:schemeClr val="tx1"/>
                </a:solidFill>
                <a:latin typeface="+mn-lt"/>
                <a:ea typeface="+mn-ea"/>
                <a:cs typeface="+mn-cs"/>
              </a:rPr>
              <a:t>improve air quality, it is paramount to assess and quantify - in space and time - the</a:t>
            </a:r>
          </a:p>
          <a:p>
            <a:r>
              <a:rPr lang="en-US" sz="1200" b="0" i="0" u="none" strike="noStrike" kern="1200" baseline="0" dirty="0">
                <a:solidFill>
                  <a:schemeClr val="tx1"/>
                </a:solidFill>
                <a:latin typeface="+mn-lt"/>
                <a:ea typeface="+mn-ea"/>
                <a:cs typeface="+mn-cs"/>
              </a:rPr>
              <a:t>effectiveness of the adopted strategy. The lockdown measures taken worldwide in</a:t>
            </a:r>
          </a:p>
          <a:p>
            <a:r>
              <a:rPr lang="en-US" sz="1200" b="0" i="0" u="none" strike="noStrike" kern="1200" baseline="0" dirty="0">
                <a:solidFill>
                  <a:schemeClr val="tx1"/>
                </a:solidFill>
                <a:latin typeface="+mn-lt"/>
                <a:ea typeface="+mn-ea"/>
                <a:cs typeface="+mn-cs"/>
              </a:rPr>
              <a:t>2020 to reduce the spread of the SARS-CoV-2 virus can be envisioned as a policy</a:t>
            </a:r>
          </a:p>
          <a:p>
            <a:r>
              <a:rPr lang="en-US" sz="1200" b="0" i="0" u="none" strike="noStrike" kern="1200" baseline="0" dirty="0">
                <a:solidFill>
                  <a:schemeClr val="tx1"/>
                </a:solidFill>
                <a:latin typeface="+mn-lt"/>
                <a:ea typeface="+mn-ea"/>
                <a:cs typeface="+mn-cs"/>
              </a:rPr>
              <a:t>intervention with an indirect effect on air quality. In this paper we propose a statistical</a:t>
            </a:r>
          </a:p>
          <a:p>
            <a:r>
              <a:rPr lang="en-US" sz="1200" b="0" i="0" u="none" strike="noStrike" kern="1200" baseline="0" dirty="0" err="1">
                <a:solidFill>
                  <a:schemeClr val="tx1"/>
                </a:solidFill>
                <a:latin typeface="+mn-lt"/>
                <a:ea typeface="+mn-ea"/>
                <a:cs typeface="+mn-cs"/>
              </a:rPr>
              <a:t>spatio</a:t>
            </a:r>
            <a:r>
              <a:rPr lang="en-US" sz="1200" b="0" i="0" u="none" strike="noStrike" kern="1200" baseline="0" dirty="0">
                <a:solidFill>
                  <a:schemeClr val="tx1"/>
                </a:solidFill>
                <a:latin typeface="+mn-lt"/>
                <a:ea typeface="+mn-ea"/>
                <a:cs typeface="+mn-cs"/>
              </a:rPr>
              <a:t>-temporal model as a tool for intervention analysis, able to take into account</a:t>
            </a:r>
          </a:p>
          <a:p>
            <a:r>
              <a:rPr lang="en-US" sz="1200" b="0" i="0" u="none" strike="noStrike" kern="1200" baseline="0" dirty="0">
                <a:solidFill>
                  <a:schemeClr val="tx1"/>
                </a:solidFill>
                <a:latin typeface="+mn-lt"/>
                <a:ea typeface="+mn-ea"/>
                <a:cs typeface="+mn-cs"/>
              </a:rPr>
              <a:t>the effect of weather and other confounding factor, as well as the spatial and temporal</a:t>
            </a:r>
          </a:p>
          <a:p>
            <a:r>
              <a:rPr lang="en-US" sz="1200" b="0" i="0" u="none" strike="noStrike" kern="1200" baseline="0" dirty="0">
                <a:solidFill>
                  <a:schemeClr val="tx1"/>
                </a:solidFill>
                <a:latin typeface="+mn-lt"/>
                <a:ea typeface="+mn-ea"/>
                <a:cs typeface="+mn-cs"/>
              </a:rPr>
              <a:t>correlation existing in the data. In particular, we focus here on the 2019/2020</a:t>
            </a:r>
          </a:p>
          <a:p>
            <a:r>
              <a:rPr lang="en-US" sz="1200" b="0" i="0" u="none" strike="noStrike" kern="1200" baseline="0" dirty="0">
                <a:solidFill>
                  <a:schemeClr val="tx1"/>
                </a:solidFill>
                <a:latin typeface="+mn-lt"/>
                <a:ea typeface="+mn-ea"/>
                <a:cs typeface="+mn-cs"/>
              </a:rPr>
              <a:t>relative change in nitrogen dioxide (NO2) concentrations in the north of Italy, for</a:t>
            </a:r>
          </a:p>
          <a:p>
            <a:r>
              <a:rPr lang="en-US" sz="1200" b="0" i="0" u="none" strike="noStrike" kern="1200" baseline="0" dirty="0">
                <a:solidFill>
                  <a:schemeClr val="tx1"/>
                </a:solidFill>
                <a:latin typeface="+mn-lt"/>
                <a:ea typeface="+mn-ea"/>
                <a:cs typeface="+mn-cs"/>
              </a:rPr>
              <a:t>the period of March and April during which the lockdown measure was in force. We</a:t>
            </a:r>
          </a:p>
          <a:p>
            <a:r>
              <a:rPr lang="en-US" sz="1200" b="0" i="0" u="none" strike="noStrike" kern="1200" baseline="0" dirty="0">
                <a:solidFill>
                  <a:schemeClr val="tx1"/>
                </a:solidFill>
                <a:latin typeface="+mn-lt"/>
                <a:ea typeface="+mn-ea"/>
                <a:cs typeface="+mn-cs"/>
              </a:rPr>
              <a:t>found that during March and April 2020 most of the studied area is characterized by</a:t>
            </a:r>
          </a:p>
          <a:p>
            <a:r>
              <a:rPr lang="en-US" sz="1200" b="0" i="0" u="none" strike="noStrike" kern="1200" baseline="0" dirty="0">
                <a:solidFill>
                  <a:schemeClr val="tx1"/>
                </a:solidFill>
                <a:latin typeface="+mn-lt"/>
                <a:ea typeface="+mn-ea"/>
                <a:cs typeface="+mn-cs"/>
              </a:rPr>
              <a:t>negative relative changes (median values around -25%), with the exception of the first</a:t>
            </a:r>
          </a:p>
          <a:p>
            <a:r>
              <a:rPr lang="en-US" sz="1200" b="0" i="0" u="none" strike="noStrike" kern="1200" baseline="0" dirty="0">
                <a:solidFill>
                  <a:schemeClr val="tx1"/>
                </a:solidFill>
                <a:latin typeface="+mn-lt"/>
                <a:ea typeface="+mn-ea"/>
                <a:cs typeface="+mn-cs"/>
              </a:rPr>
              <a:t>week of March and the fourth week of April (median values around 5%). As these</a:t>
            </a:r>
          </a:p>
          <a:p>
            <a:r>
              <a:rPr lang="en-US" sz="1200" b="0" i="0" u="none" strike="noStrike" kern="1200" baseline="0" dirty="0">
                <a:solidFill>
                  <a:schemeClr val="tx1"/>
                </a:solidFill>
                <a:latin typeface="+mn-lt"/>
                <a:ea typeface="+mn-ea"/>
                <a:cs typeface="+mn-cs"/>
              </a:rPr>
              <a:t>changes cannot be attributed to a weather effect, it is likely that they are a byproduct</a:t>
            </a:r>
          </a:p>
          <a:p>
            <a:r>
              <a:rPr lang="en-US" sz="1200" b="0" i="0" u="none" strike="noStrike" kern="1200" baseline="0" dirty="0">
                <a:solidFill>
                  <a:schemeClr val="tx1"/>
                </a:solidFill>
                <a:latin typeface="+mn-lt"/>
                <a:ea typeface="+mn-ea"/>
                <a:cs typeface="+mn-cs"/>
              </a:rPr>
              <a:t>of the lockdown measures. There are two aspects of our research that are equally</a:t>
            </a:r>
          </a:p>
          <a:p>
            <a:r>
              <a:rPr lang="en-US" sz="1200" b="0" i="0" u="none" strike="noStrike" kern="1200" baseline="0" dirty="0">
                <a:solidFill>
                  <a:schemeClr val="tx1"/>
                </a:solidFill>
                <a:latin typeface="+mn-lt"/>
                <a:ea typeface="+mn-ea"/>
                <a:cs typeface="+mn-cs"/>
              </a:rPr>
              <a:t>interesting. First, we provide a unique statistical perspective for calculating the relative</a:t>
            </a:r>
          </a:p>
          <a:p>
            <a:r>
              <a:rPr lang="en-US" sz="1200" b="0" i="0" u="none" strike="noStrike" kern="1200" baseline="0" dirty="0">
                <a:solidFill>
                  <a:schemeClr val="tx1"/>
                </a:solidFill>
                <a:latin typeface="+mn-lt"/>
                <a:ea typeface="+mn-ea"/>
                <a:cs typeface="+mn-cs"/>
              </a:rPr>
              <a:t>change in the NO2 by jointly modelling pollutant concentrations time series.</a:t>
            </a:r>
          </a:p>
          <a:p>
            <a:r>
              <a:rPr lang="en-US" sz="1200" b="0" i="0" u="none" strike="noStrike" kern="1200" baseline="0" dirty="0">
                <a:solidFill>
                  <a:schemeClr val="tx1"/>
                </a:solidFill>
                <a:latin typeface="+mn-lt"/>
                <a:ea typeface="+mn-ea"/>
                <a:cs typeface="+mn-cs"/>
              </a:rPr>
              <a:t>Second, as an output we provide a collection of weekly continuous maps, describing</a:t>
            </a:r>
          </a:p>
          <a:p>
            <a:r>
              <a:rPr lang="en-US" sz="1200" b="0" i="0" u="none" strike="noStrike" kern="1200" baseline="0" dirty="0">
                <a:solidFill>
                  <a:schemeClr val="tx1"/>
                </a:solidFill>
                <a:latin typeface="+mn-lt"/>
                <a:ea typeface="+mn-ea"/>
                <a:cs typeface="+mn-cs"/>
              </a:rPr>
              <a:t>the spatial pattern of the NO2 2019/2020 relative changes.</a:t>
            </a:r>
            <a:endParaRPr lang="en-US" dirty="0"/>
          </a:p>
        </p:txBody>
      </p:sp>
      <p:sp>
        <p:nvSpPr>
          <p:cNvPr id="4" name="Segnaposto numero diapositiva 3"/>
          <p:cNvSpPr>
            <a:spLocks noGrp="1"/>
          </p:cNvSpPr>
          <p:nvPr>
            <p:ph type="sldNum" sz="quarter" idx="5"/>
          </p:nvPr>
        </p:nvSpPr>
        <p:spPr/>
        <p:txBody>
          <a:bodyPr/>
          <a:lstStyle/>
          <a:p>
            <a:fld id="{81B6BD3F-FCFC-436B-B6CD-642B545C9478}" type="slidenum">
              <a:rPr lang="it-IT" smtClean="0"/>
              <a:t>19</a:t>
            </a:fld>
            <a:endParaRPr lang="it-IT"/>
          </a:p>
        </p:txBody>
      </p:sp>
    </p:spTree>
    <p:extLst>
      <p:ext uri="{BB962C8B-B14F-4D97-AF65-F5344CB8AC3E}">
        <p14:creationId xmlns:p14="http://schemas.microsoft.com/office/powerpoint/2010/main" val="2316414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found that during March and April 2020 most of the studied area is characterized by</a:t>
            </a:r>
          </a:p>
          <a:p>
            <a:r>
              <a:rPr lang="en-US" sz="1200" b="0" i="0" u="none" strike="noStrike" kern="1200" baseline="0" dirty="0">
                <a:solidFill>
                  <a:schemeClr val="tx1"/>
                </a:solidFill>
                <a:latin typeface="+mn-lt"/>
                <a:ea typeface="+mn-ea"/>
                <a:cs typeface="+mn-cs"/>
              </a:rPr>
              <a:t>negative relative changes (median values around -25%), with the exception of the first</a:t>
            </a:r>
          </a:p>
          <a:p>
            <a:r>
              <a:rPr lang="en-US" sz="1200" b="0" i="0" u="none" strike="noStrike" kern="1200" baseline="0" dirty="0">
                <a:solidFill>
                  <a:schemeClr val="tx1"/>
                </a:solidFill>
                <a:latin typeface="+mn-lt"/>
                <a:ea typeface="+mn-ea"/>
                <a:cs typeface="+mn-cs"/>
              </a:rPr>
              <a:t>week of March and the fourth week of April (median values around 5%). As these</a:t>
            </a:r>
          </a:p>
          <a:p>
            <a:r>
              <a:rPr lang="en-US" sz="1200" b="0" i="0" u="none" strike="noStrike" kern="1200" baseline="0" dirty="0">
                <a:solidFill>
                  <a:schemeClr val="tx1"/>
                </a:solidFill>
                <a:latin typeface="+mn-lt"/>
                <a:ea typeface="+mn-ea"/>
                <a:cs typeface="+mn-cs"/>
              </a:rPr>
              <a:t>changes cannot be attributed to a weather effect, it is likely that they are a by product</a:t>
            </a:r>
          </a:p>
          <a:p>
            <a:r>
              <a:rPr lang="en-US" sz="1200" b="0" i="0" u="none" strike="noStrike" kern="1200" baseline="0" dirty="0">
                <a:solidFill>
                  <a:schemeClr val="tx1"/>
                </a:solidFill>
                <a:latin typeface="+mn-lt"/>
                <a:ea typeface="+mn-ea"/>
                <a:cs typeface="+mn-cs"/>
              </a:rPr>
              <a:t>of the lockdown measures. There are two aspects of our research that are equally</a:t>
            </a:r>
          </a:p>
          <a:p>
            <a:r>
              <a:rPr lang="en-US" sz="1200" b="0" i="0" u="none" strike="noStrike" kern="1200" baseline="0" dirty="0">
                <a:solidFill>
                  <a:schemeClr val="tx1"/>
                </a:solidFill>
                <a:latin typeface="+mn-lt"/>
                <a:ea typeface="+mn-ea"/>
                <a:cs typeface="+mn-cs"/>
              </a:rPr>
              <a:t>interesting. First, we provide a unique statistical perspective for calculating the relative</a:t>
            </a:r>
          </a:p>
          <a:p>
            <a:r>
              <a:rPr lang="en-US" sz="1200" b="0" i="0" u="none" strike="noStrike" kern="1200" baseline="0" dirty="0">
                <a:solidFill>
                  <a:schemeClr val="tx1"/>
                </a:solidFill>
                <a:latin typeface="+mn-lt"/>
                <a:ea typeface="+mn-ea"/>
                <a:cs typeface="+mn-cs"/>
              </a:rPr>
              <a:t>change in the NO2 by jointly modelling pollutant concentrations time series.</a:t>
            </a:r>
          </a:p>
          <a:p>
            <a:r>
              <a:rPr lang="en-US" sz="1200" b="0" i="0" u="none" strike="noStrike" kern="1200" baseline="0" dirty="0">
                <a:solidFill>
                  <a:schemeClr val="tx1"/>
                </a:solidFill>
                <a:latin typeface="+mn-lt"/>
                <a:ea typeface="+mn-ea"/>
                <a:cs typeface="+mn-cs"/>
              </a:rPr>
              <a:t>Second, as an output we provide a collection of weekly continuous maps, describing</a:t>
            </a:r>
          </a:p>
          <a:p>
            <a:r>
              <a:rPr lang="en-US" sz="1200" b="0" i="0" u="none" strike="noStrike" kern="1200" baseline="0" dirty="0">
                <a:solidFill>
                  <a:schemeClr val="tx1"/>
                </a:solidFill>
                <a:latin typeface="+mn-lt"/>
                <a:ea typeface="+mn-ea"/>
                <a:cs typeface="+mn-cs"/>
              </a:rPr>
              <a:t>the spatial pattern of the NO2 2019/2020 relative changes.</a:t>
            </a:r>
            <a:endParaRPr lang="en-US" dirty="0"/>
          </a:p>
          <a:p>
            <a:endParaRPr lang="it-IT" dirty="0"/>
          </a:p>
        </p:txBody>
      </p:sp>
      <p:sp>
        <p:nvSpPr>
          <p:cNvPr id="4" name="Segnaposto numero diapositiva 3"/>
          <p:cNvSpPr>
            <a:spLocks noGrp="1"/>
          </p:cNvSpPr>
          <p:nvPr>
            <p:ph type="sldNum" sz="quarter" idx="10"/>
          </p:nvPr>
        </p:nvSpPr>
        <p:spPr/>
        <p:txBody>
          <a:bodyPr/>
          <a:lstStyle/>
          <a:p>
            <a:fld id="{7D4CA15B-3BB8-4F00-A0D4-407878278939}" type="slidenum">
              <a:rPr lang="en-GB" smtClean="0"/>
              <a:t>20</a:t>
            </a:fld>
            <a:endParaRPr lang="en-GB"/>
          </a:p>
        </p:txBody>
      </p:sp>
    </p:spTree>
    <p:extLst>
      <p:ext uri="{BB962C8B-B14F-4D97-AF65-F5344CB8AC3E}">
        <p14:creationId xmlns:p14="http://schemas.microsoft.com/office/powerpoint/2010/main" val="4076789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main drawback of most epidemiological investigations is the lack of fine spatial and temporal resolution in air pollution assessment. Time-series study designs commonly use data available from routine monitoring networks, and rely on the simplistic assumption that daily variability in air pollution exposure is captured by averages across monitors. When spatial contrasts differ day-by-day across locations (as within urban areas or between urban and suburban/rural settings), such assumption may introduce downward bias in health effect estimates due to misalignment between PM monitors and individual exposures.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Furthermore, studies on short-term effects based on monitoring networks can be only implemented in areas with good coverage, e.g. cities, whereas there is a need of investigating PM-related health effects in rural areas or in municipalities close to main industrial plants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of the cohort studies assessed long-term air pollution exposure as annual average concentrations at the individual address level, based on inverse-distance weighting (simple kriging) procedures, LUR models (a form of universal kriging which incorporates information from spatial parameters), or dispersion and chemical transport models All these approaches have been shown to provide reliable maps, but are usually limited to annual averages estimation and fail to capture differential sub-annual contrasts over space. These might be important in relation to health endpoints whose relevant exposure window is shorter than a year, such as seasonal exposures during pregnancy and maternal or birth adverse outcomes </a:t>
            </a:r>
            <a:endParaRPr lang="en-GB" dirty="0"/>
          </a:p>
          <a:p>
            <a:endParaRPr lang="en-GB" dirty="0"/>
          </a:p>
        </p:txBody>
      </p:sp>
      <p:sp>
        <p:nvSpPr>
          <p:cNvPr id="4" name="Segnaposto numero diapositiva 3"/>
          <p:cNvSpPr>
            <a:spLocks noGrp="1"/>
          </p:cNvSpPr>
          <p:nvPr>
            <p:ph type="sldNum" sz="quarter" idx="10"/>
          </p:nvPr>
        </p:nvSpPr>
        <p:spPr/>
        <p:txBody>
          <a:bodyPr/>
          <a:lstStyle/>
          <a:p>
            <a:fld id="{7D4CA15B-3BB8-4F00-A0D4-407878278939}" type="slidenum">
              <a:rPr lang="en-GB" smtClean="0"/>
              <a:t>4</a:t>
            </a:fld>
            <a:endParaRPr lang="en-GB"/>
          </a:p>
        </p:txBody>
      </p:sp>
    </p:spTree>
    <p:extLst>
      <p:ext uri="{BB962C8B-B14F-4D97-AF65-F5344CB8AC3E}">
        <p14:creationId xmlns:p14="http://schemas.microsoft.com/office/powerpoint/2010/main" val="166561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The health effects of long-term exposure to ultrafine particles (UFPs) are poorly understood. Data on spatial contrasts in ambient ultrafine particles (UFPs) concentrations are needed with fine resolution. To assess the spatial variability of total particle number concentrations (PNC, a proxy for UFPs) in the city of Rome, Italy, the land use regression (LUR) models approach was used, and the correspondent exposure of population here living were assessed. To this purpose PNC were measured using condensation particle counters at the building facade of 28 homes throughout the city. Three 7-day monitoring periods were carried out during cold, warm and intermediate seasons. Geographic Information System predictor variables, with buffers of varying size, were evaluated to model spatial variations of PNC. A stepwise forward selection procedure was used to develop linear regression model according to the European Study of Cohorts for Air Pollution Effects project methodology. Other variables were then included in more enhanced models and their capability of improving model performance was evaluated. </a:t>
            </a:r>
            <a:endParaRPr lang="en-GB" dirty="0"/>
          </a:p>
        </p:txBody>
      </p:sp>
      <p:sp>
        <p:nvSpPr>
          <p:cNvPr id="4" name="Segnaposto numero diapositiva 3"/>
          <p:cNvSpPr>
            <a:spLocks noGrp="1"/>
          </p:cNvSpPr>
          <p:nvPr>
            <p:ph type="sldNum" sz="quarter" idx="10"/>
          </p:nvPr>
        </p:nvSpPr>
        <p:spPr/>
        <p:txBody>
          <a:bodyPr/>
          <a:lstStyle/>
          <a:p>
            <a:fld id="{7D4CA15B-3BB8-4F00-A0D4-407878278939}" type="slidenum">
              <a:rPr lang="en-GB" smtClean="0"/>
              <a:t>6</a:t>
            </a:fld>
            <a:endParaRPr lang="en-GB"/>
          </a:p>
        </p:txBody>
      </p:sp>
    </p:spTree>
    <p:extLst>
      <p:ext uri="{BB962C8B-B14F-4D97-AF65-F5344CB8AC3E}">
        <p14:creationId xmlns:p14="http://schemas.microsoft.com/office/powerpoint/2010/main" val="87994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dirty="0">
                <a:solidFill>
                  <a:schemeClr val="tx1"/>
                </a:solidFill>
                <a:latin typeface="+mn-lt"/>
                <a:ea typeface="+mn-ea"/>
                <a:cs typeface="+mn-cs"/>
              </a:rPr>
              <a:t>The enhanced model 2 was then selected as the best performing model to estimate annual average of surface PNC concentrations</a:t>
            </a:r>
            <a:endParaRPr lang="it-IT"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developed models showed that local variations of PNC in the study area can be largely explained by traffic intensity on major roads, accordingly with previous spatial variability assessment studies carried out in Rome for other traffic related pollutants. </a:t>
            </a:r>
            <a:r>
              <a:rPr lang="en-GB" sz="1200" kern="1200" dirty="0">
                <a:solidFill>
                  <a:schemeClr val="tx1"/>
                </a:solidFill>
                <a:latin typeface="+mn-lt"/>
                <a:ea typeface="+mn-ea"/>
                <a:cs typeface="+mn-cs"/>
              </a:rPr>
              <a:t>Population and urban green density were also important predictors of UFP. </a:t>
            </a:r>
            <a:endParaRPr lang="it-IT" dirty="0"/>
          </a:p>
        </p:txBody>
      </p:sp>
      <p:sp>
        <p:nvSpPr>
          <p:cNvPr id="4" name="Segnaposto numero diapositiva 3"/>
          <p:cNvSpPr>
            <a:spLocks noGrp="1"/>
          </p:cNvSpPr>
          <p:nvPr>
            <p:ph type="sldNum" sz="quarter" idx="10"/>
          </p:nvPr>
        </p:nvSpPr>
        <p:spPr/>
        <p:txBody>
          <a:bodyPr/>
          <a:lstStyle/>
          <a:p>
            <a:fld id="{82A54506-B69B-4042-9D3F-FB5FA7A41D31}" type="slidenum">
              <a:rPr lang="it-IT" smtClean="0"/>
              <a:pPr/>
              <a:t>7</a:t>
            </a:fld>
            <a:endParaRPr lang="it-IT"/>
          </a:p>
        </p:txBody>
      </p:sp>
    </p:spTree>
    <p:extLst>
      <p:ext uri="{BB962C8B-B14F-4D97-AF65-F5344CB8AC3E}">
        <p14:creationId xmlns:p14="http://schemas.microsoft.com/office/powerpoint/2010/main" val="2430435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D4CA15B-3BB8-4F00-A0D4-407878278939}" type="slidenum">
              <a:rPr lang="en-GB" smtClean="0"/>
              <a:t>8</a:t>
            </a:fld>
            <a:endParaRPr lang="en-GB"/>
          </a:p>
        </p:txBody>
      </p:sp>
    </p:spTree>
    <p:extLst>
      <p:ext uri="{BB962C8B-B14F-4D97-AF65-F5344CB8AC3E}">
        <p14:creationId xmlns:p14="http://schemas.microsoft.com/office/powerpoint/2010/main" val="240998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We developed a four-staged mixed-model framework to estimate daily concentrations of PM</a:t>
            </a:r>
            <a:r>
              <a:rPr lang="en-US" sz="1200" kern="1200" baseline="-25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(2006-2012) at 1-km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resolution over Italy (approximately 300,000 km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In particular, AOD data were first calibrated to PM</a:t>
            </a:r>
            <a:r>
              <a:rPr lang="en-US" sz="1200" kern="1200" baseline="-25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concentrations, while adjusting for land-use and meteorological variables (stage 1), the resulting model was then applied to predict daily PM</a:t>
            </a:r>
            <a:r>
              <a:rPr lang="en-US" sz="1200" kern="1200" baseline="-25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over cells-days with (stage 2) or without (stage 3) available AOD. An additional step (stage 4) has been finally applied on each PM monitor to improve stage 1 predictions by capturing local sources of air pollution. To this aim, we assembled a large national geodatabase including spatiotemporal parameters (PM data, AOD, meteorology, PBL, monthly data on Normalized Difference Vegetation Index [NDVI], Saharan dust advection estimates) and spatial predictors (population density, industrial emissions, road networks, land-cover terms, elevation, impervious surfaces) for each 1x1-km cell and day. </a:t>
            </a:r>
            <a:r>
              <a:rPr lang="it-IT" sz="1200" kern="1200" dirty="0">
                <a:solidFill>
                  <a:schemeClr val="tx1"/>
                </a:solidFill>
                <a:effectLst/>
                <a:latin typeface="+mn-lt"/>
                <a:ea typeface="+mn-ea"/>
                <a:cs typeface="+mn-cs"/>
              </a:rPr>
              <a:t> </a:t>
            </a:r>
            <a:endParaRPr lang="en-GB" dirty="0"/>
          </a:p>
        </p:txBody>
      </p:sp>
      <p:sp>
        <p:nvSpPr>
          <p:cNvPr id="4" name="Segnaposto numero diapositiva 3"/>
          <p:cNvSpPr>
            <a:spLocks noGrp="1"/>
          </p:cNvSpPr>
          <p:nvPr>
            <p:ph type="sldNum" sz="quarter" idx="10"/>
          </p:nvPr>
        </p:nvSpPr>
        <p:spPr/>
        <p:txBody>
          <a:bodyPr/>
          <a:lstStyle/>
          <a:p>
            <a:fld id="{7D4CA15B-3BB8-4F00-A0D4-407878278939}" type="slidenum">
              <a:rPr lang="en-GB" smtClean="0"/>
              <a:t>9</a:t>
            </a:fld>
            <a:endParaRPr lang="en-GB"/>
          </a:p>
        </p:txBody>
      </p:sp>
    </p:spTree>
    <p:extLst>
      <p:ext uri="{BB962C8B-B14F-4D97-AF65-F5344CB8AC3E}">
        <p14:creationId xmlns:p14="http://schemas.microsoft.com/office/powerpoint/2010/main" val="348210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 presents results comparing observed VS predicted PM</a:t>
            </a:r>
            <a:r>
              <a:rPr lang="en-US" sz="1200" kern="1200" baseline="-25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daily concentrations over time (by year and season) and space (by macro-area and monitor characteristic).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Root mean squared prediction error (RMSPE): it is computed as the square root of the mean quadratic differences between observed and predicted values, and represents a summary measure of the prediction error (on the same scale as PM</a:t>
            </a:r>
            <a:r>
              <a:rPr lang="en-US" sz="1200" kern="1200" baseline="-25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µg/m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10"/>
          </p:nvPr>
        </p:nvSpPr>
        <p:spPr/>
        <p:txBody>
          <a:bodyPr/>
          <a:lstStyle/>
          <a:p>
            <a:fld id="{7D4CA15B-3BB8-4F00-A0D4-407878278939}" type="slidenum">
              <a:rPr lang="en-GB" smtClean="0"/>
              <a:t>10</a:t>
            </a:fld>
            <a:endParaRPr lang="en-GB"/>
          </a:p>
        </p:txBody>
      </p:sp>
    </p:spTree>
    <p:extLst>
      <p:ext uri="{BB962C8B-B14F-4D97-AF65-F5344CB8AC3E}">
        <p14:creationId xmlns:p14="http://schemas.microsoft.com/office/powerpoint/2010/main" val="3953576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D4CA15B-3BB8-4F00-A0D4-407878278939}" type="slidenum">
              <a:rPr lang="en-GB" smtClean="0"/>
              <a:t>12</a:t>
            </a:fld>
            <a:endParaRPr lang="en-GB"/>
          </a:p>
        </p:txBody>
      </p:sp>
    </p:spTree>
    <p:extLst>
      <p:ext uri="{BB962C8B-B14F-4D97-AF65-F5344CB8AC3E}">
        <p14:creationId xmlns:p14="http://schemas.microsoft.com/office/powerpoint/2010/main" val="330222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D4CA15B-3BB8-4F00-A0D4-407878278939}" type="slidenum">
              <a:rPr lang="en-GB" smtClean="0"/>
              <a:t>15</a:t>
            </a:fld>
            <a:endParaRPr lang="en-GB"/>
          </a:p>
        </p:txBody>
      </p:sp>
    </p:spTree>
    <p:extLst>
      <p:ext uri="{BB962C8B-B14F-4D97-AF65-F5344CB8AC3E}">
        <p14:creationId xmlns:p14="http://schemas.microsoft.com/office/powerpoint/2010/main" val="471448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normAutofit/>
          </a:bodyPr>
          <a:lstStyle>
            <a:lvl1pPr algn="ctr">
              <a:defRPr sz="3200" b="1">
                <a:latin typeface="+mj-lt"/>
              </a:defRPr>
            </a:lvl1pPr>
          </a:lstStyle>
          <a:p>
            <a:r>
              <a:rPr lang="it-IT" dirty="0"/>
              <a:t>Fare clic per modificare lo stile del titolo</a:t>
            </a:r>
          </a:p>
        </p:txBody>
      </p:sp>
      <p:sp>
        <p:nvSpPr>
          <p:cNvPr id="3" name="Sottotitolo 2"/>
          <p:cNvSpPr>
            <a:spLocks noGrp="1"/>
          </p:cNvSpPr>
          <p:nvPr>
            <p:ph type="subTitle" idx="1"/>
          </p:nvPr>
        </p:nvSpPr>
        <p:spPr>
          <a:xfrm>
            <a:off x="1524000" y="3602038"/>
            <a:ext cx="9144000" cy="1655762"/>
          </a:xfrm>
        </p:spPr>
        <p:txBody>
          <a:bodyPr>
            <a:normAutofit/>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p:cNvSpPr>
            <a:spLocks noGrp="1"/>
          </p:cNvSpPr>
          <p:nvPr>
            <p:ph type="dt" sz="half" idx="10"/>
          </p:nvPr>
        </p:nvSpPr>
        <p:spPr/>
        <p:txBody>
          <a:bodyPr/>
          <a:lstStyle/>
          <a:p>
            <a:fld id="{C77267C0-DD36-4F68-ABD1-F188408835F5}" type="datetimeFigureOut">
              <a:rPr lang="it-IT" smtClean="0"/>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0FFA19-E263-4814-946C-404CA9437082}" type="slidenum">
              <a:rPr lang="it-IT" smtClean="0"/>
              <a:t>‹N›</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346366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77267C0-DD36-4F68-ABD1-F188408835F5}" type="datetimeFigureOut">
              <a:rPr lang="it-IT" smtClean="0"/>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0FFA19-E263-4814-946C-404CA9437082}" type="slidenum">
              <a:rPr lang="it-IT" smtClean="0"/>
              <a:t>‹N›</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280772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77267C0-DD36-4F68-ABD1-F188408835F5}" type="datetimeFigureOut">
              <a:rPr lang="it-IT" smtClean="0"/>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0FFA19-E263-4814-946C-404CA9437082}" type="slidenum">
              <a:rPr lang="it-IT" smtClean="0"/>
              <a:t>‹N›</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3539631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sz="4267" b="1"/>
            </a:lvl1pPr>
          </a:lstStyle>
          <a:p>
            <a:r>
              <a:rPr lang="it-IT" dirty="0"/>
              <a:t>Fare clic per modificare lo stile del titolo</a:t>
            </a:r>
          </a:p>
        </p:txBody>
      </p:sp>
      <p:sp>
        <p:nvSpPr>
          <p:cNvPr id="4" name="Segnaposto data 3"/>
          <p:cNvSpPr>
            <a:spLocks noGrp="1"/>
          </p:cNvSpPr>
          <p:nvPr>
            <p:ph type="dt" sz="half" idx="10"/>
          </p:nvPr>
        </p:nvSpPr>
        <p:spPr/>
        <p:txBody>
          <a:bodyPr/>
          <a:lstStyle/>
          <a:p>
            <a:fld id="{D88213E9-FDB3-446A-96C5-26608C3A04E9}" type="datetimeFigureOut">
              <a:rPr lang="it-IT" smtClean="0"/>
              <a:t>16/12/2021</a:t>
            </a:fld>
            <a:endParaRPr lang="it-IT"/>
          </a:p>
        </p:txBody>
      </p:sp>
      <p:sp>
        <p:nvSpPr>
          <p:cNvPr id="5" name="Segnaposto piè di pagina 4"/>
          <p:cNvSpPr>
            <a:spLocks noGrp="1"/>
          </p:cNvSpPr>
          <p:nvPr>
            <p:ph type="ftr" sz="quarter" idx="11"/>
          </p:nvPr>
        </p:nvSpPr>
        <p:spPr/>
        <p:txBody>
          <a:bodyPr/>
          <a:lstStyle/>
          <a:p>
            <a:endParaRPr lang="it-IT"/>
          </a:p>
        </p:txBody>
      </p:sp>
      <p:pic>
        <p:nvPicPr>
          <p:cNvPr id="6" name="Immagin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403292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2800" b="1"/>
            </a:lvl1pPr>
          </a:lstStyle>
          <a:p>
            <a:r>
              <a:rPr lang="it-IT" dirty="0"/>
              <a:t>Fare clic per modificare lo stile del titolo</a:t>
            </a:r>
          </a:p>
        </p:txBody>
      </p:sp>
      <p:sp>
        <p:nvSpPr>
          <p:cNvPr id="3" name="Segnaposto contenuto 2"/>
          <p:cNvSpPr>
            <a:spLocks noGrp="1"/>
          </p:cNvSpPr>
          <p:nvPr>
            <p:ph idx="1"/>
          </p:nvPr>
        </p:nvSpPr>
        <p:spPr/>
        <p:txBody>
          <a:bodyPr>
            <a:normAutofit/>
          </a:bodyPr>
          <a:lstStyle>
            <a:lvl1pPr>
              <a:defRPr sz="2400">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p>
            <a:fld id="{C77267C0-DD36-4F68-ABD1-F188408835F5}" type="datetimeFigureOut">
              <a:rPr lang="it-IT" smtClean="0"/>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0FFA19-E263-4814-946C-404CA9437082}" type="slidenum">
              <a:rPr lang="it-IT" smtClean="0"/>
              <a:t>‹N›</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4161170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C77267C0-DD36-4F68-ABD1-F188408835F5}" type="datetimeFigureOut">
              <a:rPr lang="it-IT" smtClean="0"/>
              <a:t>16/12/2021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D0FFA19-E263-4814-946C-404CA9437082}" type="slidenum">
              <a:rPr lang="it-IT" smtClean="0"/>
              <a:t>‹N›</a:t>
            </a:fld>
            <a:endParaRPr lang="it-IT"/>
          </a:p>
        </p:txBody>
      </p:sp>
      <p:pic>
        <p:nvPicPr>
          <p:cNvPr id="7" name="Immagin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336077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77267C0-DD36-4F68-ABD1-F188408835F5}" type="datetimeFigureOut">
              <a:rPr lang="it-IT" smtClean="0"/>
              <a:t>16/12/2021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0FFA19-E263-4814-946C-404CA9437082}" type="slidenum">
              <a:rPr lang="it-IT" smtClean="0"/>
              <a:t>‹N›</a:t>
            </a:fld>
            <a:endParaRPr lang="it-IT"/>
          </a:p>
        </p:txBody>
      </p:sp>
      <p:pic>
        <p:nvPicPr>
          <p:cNvPr id="8" name="Immagin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3867931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77267C0-DD36-4F68-ABD1-F188408835F5}" type="datetimeFigureOut">
              <a:rPr lang="it-IT" smtClean="0"/>
              <a:t>16/12/2021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D0FFA19-E263-4814-946C-404CA9437082}" type="slidenum">
              <a:rPr lang="it-IT" smtClean="0"/>
              <a:t>‹N›</a:t>
            </a:fld>
            <a:endParaRPr lang="it-IT"/>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173203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2800" b="1"/>
            </a:lvl1pPr>
          </a:lstStyle>
          <a:p>
            <a:r>
              <a:rPr lang="it-IT" dirty="0"/>
              <a:t>Fare clic per modificare lo stile del titolo</a:t>
            </a:r>
          </a:p>
        </p:txBody>
      </p:sp>
      <p:sp>
        <p:nvSpPr>
          <p:cNvPr id="3" name="Segnaposto data 2"/>
          <p:cNvSpPr>
            <a:spLocks noGrp="1"/>
          </p:cNvSpPr>
          <p:nvPr>
            <p:ph type="dt" sz="half" idx="10"/>
          </p:nvPr>
        </p:nvSpPr>
        <p:spPr/>
        <p:txBody>
          <a:bodyPr/>
          <a:lstStyle/>
          <a:p>
            <a:fld id="{C77267C0-DD36-4F68-ABD1-F188408835F5}" type="datetimeFigureOut">
              <a:rPr lang="it-IT" smtClean="0"/>
              <a:t>16/12/2021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D0FFA19-E263-4814-946C-404CA9437082}" type="slidenum">
              <a:rPr lang="it-IT" smtClean="0"/>
              <a:t>‹N›</a:t>
            </a:fld>
            <a:endParaRPr lang="it-IT"/>
          </a:p>
        </p:txBody>
      </p:sp>
      <p:pic>
        <p:nvPicPr>
          <p:cNvPr id="6" name="Immagin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3590057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77267C0-DD36-4F68-ABD1-F188408835F5}" type="datetimeFigureOut">
              <a:rPr lang="it-IT" smtClean="0"/>
              <a:t>16/12/2021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D0FFA19-E263-4814-946C-404CA9437082}" type="slidenum">
              <a:rPr lang="it-IT" smtClean="0"/>
              <a:t>‹N›</a:t>
            </a:fld>
            <a:endParaRPr lang="it-IT"/>
          </a:p>
        </p:txBody>
      </p:sp>
      <p:pic>
        <p:nvPicPr>
          <p:cNvPr id="5" name="Immagin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43437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77267C0-DD36-4F68-ABD1-F188408835F5}" type="datetimeFigureOut">
              <a:rPr lang="it-IT" smtClean="0"/>
              <a:t>16/12/2021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0FFA19-E263-4814-946C-404CA9437082}" type="slidenum">
              <a:rPr lang="it-IT" smtClean="0"/>
              <a:t>‹N›</a:t>
            </a:fld>
            <a:endParaRPr lang="it-IT"/>
          </a:p>
        </p:txBody>
      </p:sp>
      <p:pic>
        <p:nvPicPr>
          <p:cNvPr id="8" name="Immagin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454231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77267C0-DD36-4F68-ABD1-F188408835F5}" type="datetimeFigureOut">
              <a:rPr lang="it-IT" smtClean="0"/>
              <a:t>16/12/2021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D0FFA19-E263-4814-946C-404CA9437082}" type="slidenum">
              <a:rPr lang="it-IT" smtClean="0"/>
              <a:t>‹N›</a:t>
            </a:fld>
            <a:endParaRPr lang="it-IT"/>
          </a:p>
        </p:txBody>
      </p:sp>
      <p:pic>
        <p:nvPicPr>
          <p:cNvPr id="8" name="Immagin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2416" y="6133453"/>
            <a:ext cx="2196610" cy="720000"/>
          </a:xfrm>
          <a:prstGeom prst="rect">
            <a:avLst/>
          </a:prstGeom>
        </p:spPr>
      </p:pic>
    </p:spTree>
    <p:extLst>
      <p:ext uri="{BB962C8B-B14F-4D97-AF65-F5344CB8AC3E}">
        <p14:creationId xmlns:p14="http://schemas.microsoft.com/office/powerpoint/2010/main" val="586871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267C0-DD36-4F68-ABD1-F188408835F5}" type="datetimeFigureOut">
              <a:rPr lang="it-IT" smtClean="0"/>
              <a:t>16/12/2021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FFA19-E263-4814-946C-404CA9437082}" type="slidenum">
              <a:rPr lang="it-IT" smtClean="0"/>
              <a:t>‹N›</a:t>
            </a:fld>
            <a:endParaRPr lang="it-IT"/>
          </a:p>
        </p:txBody>
      </p:sp>
    </p:spTree>
    <p:extLst>
      <p:ext uri="{BB962C8B-B14F-4D97-AF65-F5344CB8AC3E}">
        <p14:creationId xmlns:p14="http://schemas.microsoft.com/office/powerpoint/2010/main" val="1319672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gif"/><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rdis.europa.eu/project/id/211250/i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096606"/>
            <a:ext cx="9144000" cy="2387600"/>
          </a:xfrm>
        </p:spPr>
        <p:txBody>
          <a:bodyPr>
            <a:normAutofit fontScale="90000"/>
          </a:bodyPr>
          <a:lstStyle/>
          <a:p>
            <a:br>
              <a:rPr lang="en-GB" b="0" dirty="0"/>
            </a:br>
            <a:r>
              <a:rPr lang="en-US" b="0" dirty="0"/>
              <a:t> </a:t>
            </a:r>
            <a:br>
              <a:rPr lang="en-US" b="0" dirty="0"/>
            </a:br>
            <a:br>
              <a:rPr lang="en-US" b="0" dirty="0"/>
            </a:br>
            <a:br>
              <a:rPr lang="en-US" b="0" dirty="0"/>
            </a:br>
            <a:br>
              <a:rPr lang="en-US" b="0" dirty="0"/>
            </a:br>
            <a:br>
              <a:rPr lang="en-US" b="0" dirty="0"/>
            </a:br>
            <a:br>
              <a:rPr lang="en-US" b="0" dirty="0"/>
            </a:br>
            <a:br>
              <a:rPr lang="en-US" b="0" dirty="0"/>
            </a:br>
            <a:br>
              <a:rPr lang="en-US" b="0" dirty="0"/>
            </a:br>
            <a:br>
              <a:rPr lang="en-US" b="0" dirty="0"/>
            </a:br>
            <a:br>
              <a:rPr lang="en-US" b="0" dirty="0"/>
            </a:br>
            <a:br>
              <a:rPr lang="en-US" b="0" dirty="0"/>
            </a:br>
            <a:r>
              <a:rPr lang="en-US" sz="2700" b="0" dirty="0"/>
              <a:t>Air quality monitoring and management</a:t>
            </a:r>
            <a:br>
              <a:rPr lang="en-US" sz="2700" b="0" dirty="0"/>
            </a:br>
            <a:r>
              <a:rPr lang="en-US" sz="2700" b="0" dirty="0"/>
              <a:t>Workshop</a:t>
            </a:r>
            <a:br>
              <a:rPr lang="en-US" sz="2700" b="0" dirty="0"/>
            </a:br>
            <a:br>
              <a:rPr lang="en-US" b="0" dirty="0"/>
            </a:br>
            <a:r>
              <a:rPr lang="en-US" dirty="0">
                <a:solidFill>
                  <a:srgbClr val="0000FF"/>
                </a:solidFill>
              </a:rPr>
              <a:t>High resolution </a:t>
            </a:r>
            <a:r>
              <a:rPr lang="en-US" dirty="0" err="1">
                <a:solidFill>
                  <a:srgbClr val="0000FF"/>
                </a:solidFill>
              </a:rPr>
              <a:t>spatio</a:t>
            </a:r>
            <a:r>
              <a:rPr lang="en-US" dirty="0">
                <a:solidFill>
                  <a:srgbClr val="0000FF"/>
                </a:solidFill>
              </a:rPr>
              <a:t>-temporal modeling of air quality based on empirical-statistical approaches </a:t>
            </a:r>
            <a:r>
              <a:rPr lang="en-US" b="0" dirty="0"/>
              <a:t>	</a:t>
            </a:r>
            <a:endParaRPr lang="it-IT" dirty="0"/>
          </a:p>
        </p:txBody>
      </p:sp>
      <p:sp>
        <p:nvSpPr>
          <p:cNvPr id="3" name="Sottotitolo 2"/>
          <p:cNvSpPr>
            <a:spLocks noGrp="1"/>
          </p:cNvSpPr>
          <p:nvPr>
            <p:ph type="subTitle" idx="1"/>
          </p:nvPr>
        </p:nvSpPr>
        <p:spPr>
          <a:xfrm>
            <a:off x="1730062" y="4452044"/>
            <a:ext cx="9144000" cy="1655762"/>
          </a:xfrm>
        </p:spPr>
        <p:txBody>
          <a:bodyPr>
            <a:normAutofit/>
          </a:bodyPr>
          <a:lstStyle/>
          <a:p>
            <a:r>
              <a:rPr lang="it-IT" sz="2000" b="1" dirty="0"/>
              <a:t>Giorgio Cattani</a:t>
            </a:r>
          </a:p>
          <a:p>
            <a:endParaRPr lang="it-IT" sz="2000" b="1" dirty="0"/>
          </a:p>
          <a:p>
            <a:pPr>
              <a:spcBef>
                <a:spcPts val="0"/>
              </a:spcBef>
            </a:pPr>
            <a:r>
              <a:rPr lang="en-GB" sz="2000" b="1" dirty="0"/>
              <a:t>Italian National Institute for Environmental Protection and Research</a:t>
            </a:r>
          </a:p>
          <a:p>
            <a:pPr>
              <a:spcBef>
                <a:spcPts val="0"/>
              </a:spcBef>
            </a:pPr>
            <a:r>
              <a:rPr lang="en-US" sz="2000" b="1" dirty="0"/>
              <a:t>Department for Environmental Evaluation, Control and Sustainability</a:t>
            </a:r>
          </a:p>
          <a:p>
            <a:pPr>
              <a:spcBef>
                <a:spcPts val="0"/>
              </a:spcBef>
            </a:pPr>
            <a:r>
              <a:rPr lang="en-GB" sz="2000" b="1" dirty="0"/>
              <a:t>Air quality monitoring unit</a:t>
            </a:r>
          </a:p>
          <a:p>
            <a:endParaRPr lang="it-IT" sz="2000" dirty="0"/>
          </a:p>
        </p:txBody>
      </p:sp>
      <p:pic>
        <p:nvPicPr>
          <p:cNvPr id="1026" name="Picture 2" descr="EO4GEO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9225" y="128768"/>
            <a:ext cx="1733550" cy="131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61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Estimation of daily PM10 concentrations in Italy (2006-2012) using finely resolved satellite data, land use variables and meteorology – model performance</a:t>
            </a:r>
            <a:endParaRPr lang="en-GB" dirty="0"/>
          </a:p>
        </p:txBody>
      </p:sp>
      <p:graphicFrame>
        <p:nvGraphicFramePr>
          <p:cNvPr id="6" name="Segnaposto contenuto 5"/>
          <p:cNvGraphicFramePr>
            <a:graphicFrameLocks noGrp="1"/>
          </p:cNvGraphicFramePr>
          <p:nvPr>
            <p:ph idx="1"/>
            <p:extLst>
              <p:ext uri="{D42A27DB-BD31-4B8C-83A1-F6EECF244321}">
                <p14:modId xmlns:p14="http://schemas.microsoft.com/office/powerpoint/2010/main" val="250653333"/>
              </p:ext>
            </p:extLst>
          </p:nvPr>
        </p:nvGraphicFramePr>
        <p:xfrm>
          <a:off x="6096000" y="2371580"/>
          <a:ext cx="4381500" cy="2667000"/>
        </p:xfrm>
        <a:graphic>
          <a:graphicData uri="http://schemas.openxmlformats.org/drawingml/2006/table">
            <a:tbl>
              <a:tblPr firstRow="1" firstCol="1" bandRow="1">
                <a:tableStyleId>{5C22544A-7EE6-4342-B048-85BDC9FD1C3A}</a:tableStyleId>
              </a:tblPr>
              <a:tblGrid>
                <a:gridCol w="838200">
                  <a:extLst>
                    <a:ext uri="{9D8B030D-6E8A-4147-A177-3AD203B41FA5}">
                      <a16:colId xmlns:a16="http://schemas.microsoft.com/office/drawing/2014/main" val="20000"/>
                    </a:ext>
                  </a:extLst>
                </a:gridCol>
                <a:gridCol w="520700">
                  <a:extLst>
                    <a:ext uri="{9D8B030D-6E8A-4147-A177-3AD203B41FA5}">
                      <a16:colId xmlns:a16="http://schemas.microsoft.com/office/drawing/2014/main" val="20001"/>
                    </a:ext>
                  </a:extLst>
                </a:gridCol>
                <a:gridCol w="584200">
                  <a:extLst>
                    <a:ext uri="{9D8B030D-6E8A-4147-A177-3AD203B41FA5}">
                      <a16:colId xmlns:a16="http://schemas.microsoft.com/office/drawing/2014/main" val="20002"/>
                    </a:ext>
                  </a:extLst>
                </a:gridCol>
                <a:gridCol w="114300">
                  <a:extLst>
                    <a:ext uri="{9D8B030D-6E8A-4147-A177-3AD203B41FA5}">
                      <a16:colId xmlns:a16="http://schemas.microsoft.com/office/drawing/2014/main" val="20003"/>
                    </a:ext>
                  </a:extLst>
                </a:gridCol>
                <a:gridCol w="520700">
                  <a:extLst>
                    <a:ext uri="{9D8B030D-6E8A-4147-A177-3AD203B41FA5}">
                      <a16:colId xmlns:a16="http://schemas.microsoft.com/office/drawing/2014/main" val="20004"/>
                    </a:ext>
                  </a:extLst>
                </a:gridCol>
                <a:gridCol w="584200">
                  <a:extLst>
                    <a:ext uri="{9D8B030D-6E8A-4147-A177-3AD203B41FA5}">
                      <a16:colId xmlns:a16="http://schemas.microsoft.com/office/drawing/2014/main" val="20005"/>
                    </a:ext>
                  </a:extLst>
                </a:gridCol>
                <a:gridCol w="114300">
                  <a:extLst>
                    <a:ext uri="{9D8B030D-6E8A-4147-A177-3AD203B41FA5}">
                      <a16:colId xmlns:a16="http://schemas.microsoft.com/office/drawing/2014/main" val="20006"/>
                    </a:ext>
                  </a:extLst>
                </a:gridCol>
                <a:gridCol w="520700">
                  <a:extLst>
                    <a:ext uri="{9D8B030D-6E8A-4147-A177-3AD203B41FA5}">
                      <a16:colId xmlns:a16="http://schemas.microsoft.com/office/drawing/2014/main" val="20007"/>
                    </a:ext>
                  </a:extLst>
                </a:gridCol>
                <a:gridCol w="584200">
                  <a:extLst>
                    <a:ext uri="{9D8B030D-6E8A-4147-A177-3AD203B41FA5}">
                      <a16:colId xmlns:a16="http://schemas.microsoft.com/office/drawing/2014/main" val="20008"/>
                    </a:ext>
                  </a:extLst>
                </a:gridCol>
              </a:tblGrid>
              <a:tr h="304800">
                <a:tc>
                  <a:txBody>
                    <a:bodyPr/>
                    <a:lstStyle/>
                    <a:p>
                      <a:pPr>
                        <a:lnSpc>
                          <a:spcPct val="107000"/>
                        </a:lnSpc>
                        <a:spcAft>
                          <a:spcPts val="0"/>
                        </a:spcAft>
                      </a:pPr>
                      <a:r>
                        <a:rPr lang="en-US"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it-IT" sz="1200" dirty="0">
                          <a:effectLst/>
                        </a:rPr>
                        <a:t>Total</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GB"/>
                    </a:p>
                  </a:txBody>
                  <a:tcPr/>
                </a:tc>
                <a:tc>
                  <a:txBody>
                    <a:bodyPr/>
                    <a:lstStyle/>
                    <a:p>
                      <a:pPr algn="ctr">
                        <a:lnSpc>
                          <a:spcPct val="107000"/>
                        </a:lnSpc>
                        <a:spcAft>
                          <a:spcPts val="0"/>
                        </a:spcAft>
                      </a:pPr>
                      <a:r>
                        <a:rPr lang="it-IT"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it-IT" sz="1200" dirty="0" err="1">
                          <a:effectLst/>
                        </a:rPr>
                        <a:t>Spatial</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GB"/>
                    </a:p>
                  </a:txBody>
                  <a:tcPr/>
                </a:tc>
                <a:tc>
                  <a:txBody>
                    <a:bodyPr/>
                    <a:lstStyle/>
                    <a:p>
                      <a:pPr algn="ctr">
                        <a:lnSpc>
                          <a:spcPct val="107000"/>
                        </a:lnSpc>
                        <a:spcAft>
                          <a:spcPts val="0"/>
                        </a:spcAft>
                      </a:pPr>
                      <a:r>
                        <a:rPr lang="it-IT"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it-IT" sz="1200">
                          <a:effectLst/>
                        </a:rPr>
                        <a:t>Temporal</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GB"/>
                    </a:p>
                  </a:txBody>
                  <a:tcPr/>
                </a:tc>
                <a:extLst>
                  <a:ext uri="{0D108BD9-81ED-4DB2-BD59-A6C34878D82A}">
                    <a16:rowId xmlns:a16="http://schemas.microsoft.com/office/drawing/2014/main" val="10000"/>
                  </a:ext>
                </a:extLst>
              </a:tr>
              <a:tr h="304800">
                <a:tc>
                  <a:txBody>
                    <a:bodyPr/>
                    <a:lstStyle/>
                    <a:p>
                      <a:pPr>
                        <a:lnSpc>
                          <a:spcPct val="107000"/>
                        </a:lnSpc>
                        <a:spcAft>
                          <a:spcPts val="0"/>
                        </a:spcAft>
                      </a:pPr>
                      <a:r>
                        <a:rPr lang="it-IT"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100">
                          <a:effectLst/>
                        </a:rPr>
                        <a:t>R</a:t>
                      </a:r>
                      <a:r>
                        <a:rPr lang="it-IT" sz="1100" baseline="30000">
                          <a:effectLst/>
                        </a:rPr>
                        <a:t>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100">
                          <a:effectLst/>
                        </a:rPr>
                        <a:t>RMSPE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100">
                          <a:effectLst/>
                        </a:rPr>
                        <a:t>R</a:t>
                      </a:r>
                      <a:r>
                        <a:rPr lang="it-IT" sz="1100" baseline="30000">
                          <a:effectLst/>
                        </a:rPr>
                        <a:t>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100">
                          <a:effectLst/>
                        </a:rPr>
                        <a:t>RMSPE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100">
                          <a:effectLst/>
                        </a:rPr>
                        <a:t>R</a:t>
                      </a:r>
                      <a:r>
                        <a:rPr lang="it-IT" sz="1100" baseline="30000">
                          <a:effectLst/>
                        </a:rPr>
                        <a:t>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100">
                          <a:effectLst/>
                        </a:rPr>
                        <a:t>RMSPE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228600">
                <a:tc>
                  <a:txBody>
                    <a:bodyPr/>
                    <a:lstStyle/>
                    <a:p>
                      <a:pPr>
                        <a:lnSpc>
                          <a:spcPct val="107000"/>
                        </a:lnSpc>
                        <a:spcAft>
                          <a:spcPts val="0"/>
                        </a:spcAft>
                      </a:pPr>
                      <a:r>
                        <a:rPr lang="it-IT" sz="1200">
                          <a:effectLst/>
                        </a:rPr>
                        <a:t>Total</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9.0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0.56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5.2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0.77</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7.4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228600">
                <a:tc>
                  <a:txBody>
                    <a:bodyPr/>
                    <a:lstStyle/>
                    <a:p>
                      <a:pPr>
                        <a:lnSpc>
                          <a:spcPct val="107000"/>
                        </a:lnSpc>
                        <a:spcAft>
                          <a:spcPts val="0"/>
                        </a:spcAft>
                      </a:pPr>
                      <a:r>
                        <a:rPr lang="it-IT" sz="1200">
                          <a:effectLst/>
                        </a:rPr>
                        <a:t>By year</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228600">
                <a:tc>
                  <a:txBody>
                    <a:bodyPr/>
                    <a:lstStyle/>
                    <a:p>
                      <a:pPr algn="r">
                        <a:lnSpc>
                          <a:spcPct val="107000"/>
                        </a:lnSpc>
                        <a:spcAft>
                          <a:spcPts val="0"/>
                        </a:spcAft>
                      </a:pPr>
                      <a:r>
                        <a:rPr lang="it-IT" sz="900">
                          <a:effectLst/>
                        </a:rPr>
                        <a:t>2006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10.7</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0.58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6.0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9.0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r h="228600">
                <a:tc>
                  <a:txBody>
                    <a:bodyPr/>
                    <a:lstStyle/>
                    <a:p>
                      <a:pPr algn="r">
                        <a:lnSpc>
                          <a:spcPct val="107000"/>
                        </a:lnSpc>
                        <a:spcAft>
                          <a:spcPts val="0"/>
                        </a:spcAft>
                      </a:pPr>
                      <a:r>
                        <a:rPr lang="it-IT" sz="900">
                          <a:effectLst/>
                        </a:rPr>
                        <a:t>2007</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0.68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10.1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0.50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6.3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8.1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5"/>
                  </a:ext>
                </a:extLst>
              </a:tr>
              <a:tr h="228600">
                <a:tc>
                  <a:txBody>
                    <a:bodyPr/>
                    <a:lstStyle/>
                    <a:p>
                      <a:pPr algn="r">
                        <a:lnSpc>
                          <a:spcPct val="107000"/>
                        </a:lnSpc>
                        <a:spcAft>
                          <a:spcPts val="0"/>
                        </a:spcAft>
                      </a:pPr>
                      <a:r>
                        <a:rPr lang="it-IT" sz="900">
                          <a:effectLst/>
                        </a:rPr>
                        <a:t>2008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9.1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0.56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5.2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7.6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6"/>
                  </a:ext>
                </a:extLst>
              </a:tr>
              <a:tr h="228600">
                <a:tc>
                  <a:txBody>
                    <a:bodyPr/>
                    <a:lstStyle/>
                    <a:p>
                      <a:pPr algn="r">
                        <a:lnSpc>
                          <a:spcPct val="107000"/>
                        </a:lnSpc>
                        <a:spcAft>
                          <a:spcPts val="0"/>
                        </a:spcAft>
                      </a:pPr>
                      <a:r>
                        <a:rPr lang="it-IT" sz="900">
                          <a:effectLst/>
                        </a:rPr>
                        <a:t>2009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8.0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0.53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4.9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6.4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7"/>
                  </a:ext>
                </a:extLst>
              </a:tr>
              <a:tr h="228600">
                <a:tc>
                  <a:txBody>
                    <a:bodyPr/>
                    <a:lstStyle/>
                    <a:p>
                      <a:pPr algn="r">
                        <a:lnSpc>
                          <a:spcPct val="107000"/>
                        </a:lnSpc>
                        <a:spcAft>
                          <a:spcPts val="0"/>
                        </a:spcAft>
                      </a:pPr>
                      <a:r>
                        <a:rPr lang="it-IT" sz="900">
                          <a:effectLst/>
                        </a:rPr>
                        <a:t>2010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7.5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0.58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4.3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6.2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8"/>
                  </a:ext>
                </a:extLst>
              </a:tr>
              <a:tr h="228600">
                <a:tc>
                  <a:txBody>
                    <a:bodyPr/>
                    <a:lstStyle/>
                    <a:p>
                      <a:pPr algn="r">
                        <a:lnSpc>
                          <a:spcPct val="107000"/>
                        </a:lnSpc>
                        <a:spcAft>
                          <a:spcPts val="0"/>
                        </a:spcAft>
                      </a:pPr>
                      <a:r>
                        <a:rPr lang="it-IT" sz="900">
                          <a:effectLst/>
                        </a:rPr>
                        <a:t>2011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9.5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0.62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5.3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it-IT"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8.1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9"/>
                  </a:ext>
                </a:extLst>
              </a:tr>
              <a:tr h="228600">
                <a:tc>
                  <a:txBody>
                    <a:bodyPr/>
                    <a:lstStyle/>
                    <a:p>
                      <a:pPr algn="r">
                        <a:lnSpc>
                          <a:spcPct val="107000"/>
                        </a:lnSpc>
                        <a:spcAft>
                          <a:spcPts val="0"/>
                        </a:spcAft>
                      </a:pPr>
                      <a:r>
                        <a:rPr lang="it-IT" sz="900">
                          <a:effectLst/>
                        </a:rPr>
                        <a:t>2012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7.8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0.58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4.4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a:effectLst/>
                        </a:rPr>
                        <a:t>0.77</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1000" dirty="0">
                          <a:effectLst/>
                        </a:rPr>
                        <a:t>6.6</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10"/>
                  </a:ext>
                </a:extLst>
              </a:tr>
            </a:tbl>
          </a:graphicData>
        </a:graphic>
      </p:graphicFrame>
      <p:pic>
        <p:nvPicPr>
          <p:cNvPr id="5" name="Immagin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810703"/>
            <a:ext cx="4358005" cy="4366260"/>
          </a:xfrm>
          <a:prstGeom prst="rect">
            <a:avLst/>
          </a:prstGeom>
          <a:noFill/>
        </p:spPr>
      </p:pic>
    </p:spTree>
    <p:extLst>
      <p:ext uri="{BB962C8B-B14F-4D97-AF65-F5344CB8AC3E}">
        <p14:creationId xmlns:p14="http://schemas.microsoft.com/office/powerpoint/2010/main" val="1615346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4445"/>
            <a:ext cx="10515600" cy="1325563"/>
          </a:xfrm>
        </p:spPr>
        <p:txBody>
          <a:bodyPr/>
          <a:lstStyle/>
          <a:p>
            <a:r>
              <a:rPr lang="en-US" dirty="0"/>
              <a:t>Possible application: trend analysis</a:t>
            </a:r>
            <a:endParaRPr lang="en-GB" dirty="0"/>
          </a:p>
        </p:txBody>
      </p:sp>
      <p:sp>
        <p:nvSpPr>
          <p:cNvPr id="3" name="Segnaposto contenuto 2"/>
          <p:cNvSpPr>
            <a:spLocks noGrp="1"/>
          </p:cNvSpPr>
          <p:nvPr>
            <p:ph idx="1"/>
          </p:nvPr>
        </p:nvSpPr>
        <p:spPr>
          <a:xfrm>
            <a:off x="838200" y="1825625"/>
            <a:ext cx="3308797" cy="4351338"/>
          </a:xfrm>
        </p:spPr>
        <p:txBody>
          <a:bodyPr/>
          <a:lstStyle/>
          <a:p>
            <a:r>
              <a:rPr lang="en-US" dirty="0"/>
              <a:t>Italy 2006-2012: average predicted PM</a:t>
            </a:r>
            <a:r>
              <a:rPr lang="en-US" baseline="-25000" dirty="0"/>
              <a:t>10</a:t>
            </a:r>
            <a:r>
              <a:rPr lang="en-US" dirty="0"/>
              <a:t> by year</a:t>
            </a:r>
            <a:endParaRPr lang="en-GB" dirty="0"/>
          </a:p>
        </p:txBody>
      </p:sp>
      <p:pic>
        <p:nvPicPr>
          <p:cNvPr id="4" name="Immagine 3" descr="G:\EnvInt\July2016\Figura D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8356" y="1222979"/>
            <a:ext cx="7553325" cy="5340350"/>
          </a:xfrm>
          <a:prstGeom prst="rect">
            <a:avLst/>
          </a:prstGeom>
          <a:noFill/>
          <a:ln>
            <a:noFill/>
          </a:ln>
        </p:spPr>
      </p:pic>
    </p:spTree>
    <p:extLst>
      <p:ext uri="{BB962C8B-B14F-4D97-AF65-F5344CB8AC3E}">
        <p14:creationId xmlns:p14="http://schemas.microsoft.com/office/powerpoint/2010/main" val="471730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LMM drawback</a:t>
            </a:r>
          </a:p>
        </p:txBody>
      </p:sp>
      <p:sp>
        <p:nvSpPr>
          <p:cNvPr id="3" name="Segnaposto contenuto 2"/>
          <p:cNvSpPr>
            <a:spLocks noGrp="1"/>
          </p:cNvSpPr>
          <p:nvPr>
            <p:ph idx="1"/>
          </p:nvPr>
        </p:nvSpPr>
        <p:spPr/>
        <p:txBody>
          <a:bodyPr/>
          <a:lstStyle/>
          <a:p>
            <a:r>
              <a:rPr lang="en-US" dirty="0"/>
              <a:t>LMM spatial dependence is expressed through discrete random effects that are related to geographic defined areas, resulting in prediction maps with spatial artifact </a:t>
            </a:r>
          </a:p>
          <a:p>
            <a:r>
              <a:rPr lang="en-US" dirty="0"/>
              <a:t>LMM do not incorporate, in the final product (i.e. the PM10 concentration maps) the whole uncertainty associated with the unknowns (data, parameters, model structure)</a:t>
            </a:r>
            <a:endParaRPr lang="en-GB" dirty="0"/>
          </a:p>
        </p:txBody>
      </p:sp>
    </p:spTree>
    <p:extLst>
      <p:ext uri="{BB962C8B-B14F-4D97-AF65-F5344CB8AC3E}">
        <p14:creationId xmlns:p14="http://schemas.microsoft.com/office/powerpoint/2010/main" val="2276121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Moving to a Bayesian approach: Bayesian hierarchical models using the INLA-SPDE approach</a:t>
            </a:r>
          </a:p>
        </p:txBody>
      </p:sp>
      <p:sp>
        <p:nvSpPr>
          <p:cNvPr id="3" name="Segnaposto contenuto 2"/>
          <p:cNvSpPr>
            <a:spLocks noGrp="1"/>
          </p:cNvSpPr>
          <p:nvPr>
            <p:ph idx="1"/>
          </p:nvPr>
        </p:nvSpPr>
        <p:spPr/>
        <p:txBody>
          <a:bodyPr>
            <a:normAutofit fontScale="92500" lnSpcReduction="10000"/>
          </a:bodyPr>
          <a:lstStyle/>
          <a:p>
            <a:r>
              <a:rPr lang="en-US" dirty="0"/>
              <a:t>allows to model complex phenomena as a hierarchy of simpler sub-models dealing with the complexity of </a:t>
            </a:r>
            <a:r>
              <a:rPr lang="en-US" dirty="0" err="1"/>
              <a:t>spatio</a:t>
            </a:r>
            <a:r>
              <a:rPr lang="en-US" dirty="0"/>
              <a:t>-temporal processes in a straightforward way. </a:t>
            </a:r>
          </a:p>
          <a:p>
            <a:r>
              <a:rPr lang="en-US" dirty="0"/>
              <a:t>Covariates as orography or temperature can be used to explain the large scale variability of the phenomenon under study, while residual dependency can be modelled through a space-time process which is usually assumed to be a Gaussian Random Field (GRF). </a:t>
            </a:r>
          </a:p>
          <a:p>
            <a:r>
              <a:rPr lang="en-US" dirty="0"/>
              <a:t>allows to easily take into account the variability related to models and parameters, thus giving a more realistic picture of the uncertainty of the final estimates</a:t>
            </a:r>
          </a:p>
          <a:p>
            <a:r>
              <a:rPr lang="en-GB" dirty="0"/>
              <a:t>SPDE (Stochastic </a:t>
            </a:r>
            <a:r>
              <a:rPr lang="en-US" dirty="0"/>
              <a:t>Partial Differential Equation) approach provides a way to represent a continuous GRF through a discretely indexed </a:t>
            </a:r>
            <a:r>
              <a:rPr lang="da-DK" dirty="0"/>
              <a:t>Gaussian Markov Random Field </a:t>
            </a:r>
            <a:r>
              <a:rPr lang="en-US" dirty="0"/>
              <a:t>Computationally efficient </a:t>
            </a:r>
          </a:p>
          <a:p>
            <a:r>
              <a:rPr lang="en-US" dirty="0"/>
              <a:t>GRF with a SPDE representation can be fitted in a Bayesian hierarchical framework using the Integrated Nested Laplace approximation (INLA) approach </a:t>
            </a:r>
          </a:p>
          <a:p>
            <a:r>
              <a:rPr lang="en-US" dirty="0"/>
              <a:t>INLA-SPDE comes with a user friendly R implementation, the r-</a:t>
            </a:r>
            <a:r>
              <a:rPr lang="en-US" dirty="0" err="1"/>
              <a:t>inla</a:t>
            </a:r>
            <a:r>
              <a:rPr lang="en-US" dirty="0"/>
              <a:t> package</a:t>
            </a:r>
            <a:endParaRPr lang="en-GB" dirty="0"/>
          </a:p>
          <a:p>
            <a:endParaRPr lang="en-GB" dirty="0"/>
          </a:p>
        </p:txBody>
      </p:sp>
    </p:spTree>
    <p:extLst>
      <p:ext uri="{BB962C8B-B14F-4D97-AF65-F5344CB8AC3E}">
        <p14:creationId xmlns:p14="http://schemas.microsoft.com/office/powerpoint/2010/main" val="4289471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Predictors selected</a:t>
            </a:r>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1248866964"/>
              </p:ext>
            </p:extLst>
          </p:nvPr>
        </p:nvGraphicFramePr>
        <p:xfrm>
          <a:off x="838200" y="1678940"/>
          <a:ext cx="10515600" cy="481584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0000"/>
                    </a:ext>
                  </a:extLst>
                </a:gridCol>
                <a:gridCol w="3515751">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237957">
                  <a:extLst>
                    <a:ext uri="{9D8B030D-6E8A-4147-A177-3AD203B41FA5}">
                      <a16:colId xmlns:a16="http://schemas.microsoft.com/office/drawing/2014/main" val="20003"/>
                    </a:ext>
                  </a:extLst>
                </a:gridCol>
                <a:gridCol w="2561492">
                  <a:extLst>
                    <a:ext uri="{9D8B030D-6E8A-4147-A177-3AD203B41FA5}">
                      <a16:colId xmlns:a16="http://schemas.microsoft.com/office/drawing/2014/main" val="20004"/>
                    </a:ext>
                  </a:extLst>
                </a:gridCol>
              </a:tblGrid>
              <a:tr h="370840">
                <a:tc>
                  <a:txBody>
                    <a:bodyPr/>
                    <a:lstStyle/>
                    <a:p>
                      <a:r>
                        <a:rPr lang="en-GB" dirty="0"/>
                        <a:t>SOURCE</a:t>
                      </a:r>
                    </a:p>
                  </a:txBody>
                  <a:tcPr/>
                </a:tc>
                <a:tc>
                  <a:txBody>
                    <a:bodyPr/>
                    <a:lstStyle/>
                    <a:p>
                      <a:r>
                        <a:rPr lang="en-GB" dirty="0"/>
                        <a:t>NAME</a:t>
                      </a:r>
                    </a:p>
                  </a:txBody>
                  <a:tcPr/>
                </a:tc>
                <a:tc>
                  <a:txBody>
                    <a:bodyPr/>
                    <a:lstStyle/>
                    <a:p>
                      <a:r>
                        <a:rPr lang="en-GB" dirty="0"/>
                        <a:t>CODE</a:t>
                      </a:r>
                    </a:p>
                  </a:txBody>
                  <a:tcPr/>
                </a:tc>
                <a:tc>
                  <a:txBody>
                    <a:bodyPr/>
                    <a:lstStyle/>
                    <a:p>
                      <a:r>
                        <a:rPr lang="en-GB" dirty="0"/>
                        <a:t>UNIT</a:t>
                      </a:r>
                    </a:p>
                  </a:txBody>
                  <a:tcPr/>
                </a:tc>
                <a:tc>
                  <a:txBody>
                    <a:bodyPr/>
                    <a:lstStyle/>
                    <a:p>
                      <a:r>
                        <a:rPr lang="en-GB" dirty="0"/>
                        <a:t>SPATIAL RESOLUTION</a:t>
                      </a:r>
                    </a:p>
                  </a:txBody>
                  <a:tcPr/>
                </a:tc>
                <a:extLst>
                  <a:ext uri="{0D108BD9-81ED-4DB2-BD59-A6C34878D82A}">
                    <a16:rowId xmlns:a16="http://schemas.microsoft.com/office/drawing/2014/main" val="10000"/>
                  </a:ext>
                </a:extLst>
              </a:tr>
              <a:tr h="370840">
                <a:tc rowSpan="6">
                  <a:txBody>
                    <a:bodyPr/>
                    <a:lstStyle/>
                    <a:p>
                      <a:r>
                        <a:rPr lang="en-GB" dirty="0"/>
                        <a:t>ERA5</a:t>
                      </a:r>
                    </a:p>
                  </a:txBody>
                  <a:tcPr anchor="ctr"/>
                </a:tc>
                <a:tc>
                  <a:txBody>
                    <a:bodyPr/>
                    <a:lstStyle/>
                    <a:p>
                      <a:r>
                        <a:rPr lang="en-GB" dirty="0" err="1"/>
                        <a:t>hPbl</a:t>
                      </a:r>
                      <a:r>
                        <a:rPr lang="en-GB" baseline="0" dirty="0"/>
                        <a:t> at 00:00</a:t>
                      </a:r>
                      <a:endParaRPr lang="en-GB" dirty="0"/>
                    </a:p>
                  </a:txBody>
                  <a:tcPr/>
                </a:tc>
                <a:tc>
                  <a:txBody>
                    <a:bodyPr/>
                    <a:lstStyle/>
                    <a:p>
                      <a:r>
                        <a:rPr lang="en-GB" dirty="0"/>
                        <a:t>pbl00</a:t>
                      </a:r>
                    </a:p>
                  </a:txBody>
                  <a:tcPr/>
                </a:tc>
                <a:tc>
                  <a:txBody>
                    <a:bodyPr/>
                    <a:lstStyle/>
                    <a:p>
                      <a:r>
                        <a:rPr lang="en-GB" dirty="0"/>
                        <a:t>m</a:t>
                      </a:r>
                    </a:p>
                  </a:txBody>
                  <a:tcPr/>
                </a:tc>
                <a:tc rowSpan="2">
                  <a:txBody>
                    <a:bodyPr/>
                    <a:lstStyle/>
                    <a:p>
                      <a:r>
                        <a:rPr lang="en-GB" dirty="0"/>
                        <a:t>30x30km</a:t>
                      </a:r>
                    </a:p>
                  </a:txBody>
                  <a:tcPr anchor="ctr"/>
                </a:tc>
                <a:extLst>
                  <a:ext uri="{0D108BD9-81ED-4DB2-BD59-A6C34878D82A}">
                    <a16:rowId xmlns:a16="http://schemas.microsoft.com/office/drawing/2014/main" val="10001"/>
                  </a:ext>
                </a:extLst>
              </a:tr>
              <a:tr h="370840">
                <a:tc vMerge="1">
                  <a:txBody>
                    <a:bodyPr/>
                    <a:lstStyle/>
                    <a:p>
                      <a:endParaRPr lang="en-GB" dirty="0"/>
                    </a:p>
                  </a:txBody>
                  <a:tcPr/>
                </a:tc>
                <a:tc>
                  <a:txBody>
                    <a:bodyPr/>
                    <a:lstStyle/>
                    <a:p>
                      <a:r>
                        <a:rPr lang="en-GB" dirty="0" err="1"/>
                        <a:t>hPbl</a:t>
                      </a:r>
                      <a:r>
                        <a:rPr lang="en-GB" dirty="0"/>
                        <a:t> at 12:00</a:t>
                      </a:r>
                    </a:p>
                  </a:txBody>
                  <a:tcPr/>
                </a:tc>
                <a:tc>
                  <a:txBody>
                    <a:bodyPr/>
                    <a:lstStyle/>
                    <a:p>
                      <a:r>
                        <a:rPr lang="en-GB" dirty="0"/>
                        <a:t>pbl12</a:t>
                      </a:r>
                    </a:p>
                  </a:txBody>
                  <a:tcPr/>
                </a:tc>
                <a:tc>
                  <a:txBody>
                    <a:bodyPr/>
                    <a:lstStyle/>
                    <a:p>
                      <a:r>
                        <a:rPr lang="en-GB" dirty="0"/>
                        <a:t>m</a:t>
                      </a:r>
                    </a:p>
                  </a:txBody>
                  <a:tcPr/>
                </a:tc>
                <a:tc vMerge="1">
                  <a:txBody>
                    <a:bodyPr/>
                    <a:lstStyle/>
                    <a:p>
                      <a:endParaRPr lang="en-GB" dirty="0"/>
                    </a:p>
                  </a:txBody>
                  <a:tcPr/>
                </a:tc>
                <a:extLst>
                  <a:ext uri="{0D108BD9-81ED-4DB2-BD59-A6C34878D82A}">
                    <a16:rowId xmlns:a16="http://schemas.microsoft.com/office/drawing/2014/main" val="10002"/>
                  </a:ext>
                </a:extLst>
              </a:tr>
              <a:tr h="370840">
                <a:tc vMerge="1">
                  <a:txBody>
                    <a:bodyPr/>
                    <a:lstStyle/>
                    <a:p>
                      <a:endParaRPr lang="en-GB" dirty="0"/>
                    </a:p>
                  </a:txBody>
                  <a:tcPr/>
                </a:tc>
                <a:tc>
                  <a:txBody>
                    <a:bodyPr/>
                    <a:lstStyle/>
                    <a:p>
                      <a:r>
                        <a:rPr lang="en-GB" dirty="0"/>
                        <a:t>Previous day</a:t>
                      </a:r>
                      <a:r>
                        <a:rPr lang="en-GB" baseline="0" dirty="0"/>
                        <a:t> total precipitation</a:t>
                      </a:r>
                      <a:endParaRPr lang="en-GB" dirty="0"/>
                    </a:p>
                  </a:txBody>
                  <a:tcPr/>
                </a:tc>
                <a:tc>
                  <a:txBody>
                    <a:bodyPr/>
                    <a:lstStyle/>
                    <a:p>
                      <a:r>
                        <a:rPr lang="en-GB" dirty="0" err="1"/>
                        <a:t>ptp</a:t>
                      </a:r>
                      <a:endParaRPr lang="en-GB" dirty="0"/>
                    </a:p>
                  </a:txBody>
                  <a:tcPr/>
                </a:tc>
                <a:tc>
                  <a:txBody>
                    <a:bodyPr/>
                    <a:lstStyle/>
                    <a:p>
                      <a:r>
                        <a:rPr lang="en-GB" dirty="0"/>
                        <a:t>mm</a:t>
                      </a:r>
                    </a:p>
                  </a:txBody>
                  <a:tcPr/>
                </a:tc>
                <a:tc rowSpan="5">
                  <a:txBody>
                    <a:bodyPr/>
                    <a:lstStyle/>
                    <a:p>
                      <a:r>
                        <a:rPr lang="en-GB" dirty="0"/>
                        <a:t>10kmx10km</a:t>
                      </a:r>
                    </a:p>
                  </a:txBody>
                  <a:tcPr anchor="ctr"/>
                </a:tc>
                <a:extLst>
                  <a:ext uri="{0D108BD9-81ED-4DB2-BD59-A6C34878D82A}">
                    <a16:rowId xmlns:a16="http://schemas.microsoft.com/office/drawing/2014/main" val="10003"/>
                  </a:ext>
                </a:extLst>
              </a:tr>
              <a:tr h="370840">
                <a:tc vMerge="1">
                  <a:txBody>
                    <a:bodyPr/>
                    <a:lstStyle/>
                    <a:p>
                      <a:endParaRPr lang="en-GB" dirty="0"/>
                    </a:p>
                  </a:txBody>
                  <a:tcPr/>
                </a:tc>
                <a:tc>
                  <a:txBody>
                    <a:bodyPr/>
                    <a:lstStyle/>
                    <a:p>
                      <a:r>
                        <a:rPr lang="en-GB" dirty="0"/>
                        <a:t>Surface pressure</a:t>
                      </a:r>
                    </a:p>
                  </a:txBody>
                  <a:tcPr/>
                </a:tc>
                <a:tc>
                  <a:txBody>
                    <a:bodyPr/>
                    <a:lstStyle/>
                    <a:p>
                      <a:r>
                        <a:rPr lang="en-GB" dirty="0" err="1"/>
                        <a:t>sp</a:t>
                      </a:r>
                      <a:endParaRPr lang="en-GB" dirty="0"/>
                    </a:p>
                  </a:txBody>
                  <a:tcPr/>
                </a:tc>
                <a:tc>
                  <a:txBody>
                    <a:bodyPr/>
                    <a:lstStyle/>
                    <a:p>
                      <a:r>
                        <a:rPr lang="en-GB" dirty="0" err="1"/>
                        <a:t>hPa</a:t>
                      </a:r>
                      <a:endParaRPr lang="en-GB" dirty="0"/>
                    </a:p>
                  </a:txBody>
                  <a:tcPr/>
                </a:tc>
                <a:tc vMerge="1">
                  <a:txBody>
                    <a:bodyPr/>
                    <a:lstStyle/>
                    <a:p>
                      <a:endParaRPr lang="en-GB" dirty="0"/>
                    </a:p>
                  </a:txBody>
                  <a:tcPr/>
                </a:tc>
                <a:extLst>
                  <a:ext uri="{0D108BD9-81ED-4DB2-BD59-A6C34878D82A}">
                    <a16:rowId xmlns:a16="http://schemas.microsoft.com/office/drawing/2014/main" val="10004"/>
                  </a:ext>
                </a:extLst>
              </a:tr>
              <a:tr h="370840">
                <a:tc vMerge="1">
                  <a:txBody>
                    <a:bodyPr/>
                    <a:lstStyle/>
                    <a:p>
                      <a:endParaRPr lang="en-GB" dirty="0"/>
                    </a:p>
                  </a:txBody>
                  <a:tcPr/>
                </a:tc>
                <a:tc>
                  <a:txBody>
                    <a:bodyPr/>
                    <a:lstStyle/>
                    <a:p>
                      <a:r>
                        <a:rPr lang="en-GB" dirty="0"/>
                        <a:t>Average temperature at 2m</a:t>
                      </a:r>
                    </a:p>
                  </a:txBody>
                  <a:tcPr/>
                </a:tc>
                <a:tc>
                  <a:txBody>
                    <a:bodyPr/>
                    <a:lstStyle/>
                    <a:p>
                      <a:r>
                        <a:rPr lang="en-GB" dirty="0"/>
                        <a:t>t2m</a:t>
                      </a:r>
                    </a:p>
                  </a:txBody>
                  <a:tcPr/>
                </a:tc>
                <a:tc>
                  <a:txBody>
                    <a:bodyPr/>
                    <a:lstStyle/>
                    <a:p>
                      <a:r>
                        <a:rPr lang="en-GB" dirty="0"/>
                        <a:t>°C</a:t>
                      </a:r>
                    </a:p>
                  </a:txBody>
                  <a:tcPr/>
                </a:tc>
                <a:tc vMerge="1">
                  <a:txBody>
                    <a:bodyPr/>
                    <a:lstStyle/>
                    <a:p>
                      <a:endParaRPr lang="en-GB" dirty="0"/>
                    </a:p>
                  </a:txBody>
                  <a:tcPr/>
                </a:tc>
                <a:extLst>
                  <a:ext uri="{0D108BD9-81ED-4DB2-BD59-A6C34878D82A}">
                    <a16:rowId xmlns:a16="http://schemas.microsoft.com/office/drawing/2014/main" val="10005"/>
                  </a:ext>
                </a:extLst>
              </a:tr>
              <a:tr h="370840">
                <a:tc vMerge="1">
                  <a:txBody>
                    <a:bodyPr/>
                    <a:lstStyle/>
                    <a:p>
                      <a:endParaRPr lang="en-GB" dirty="0"/>
                    </a:p>
                  </a:txBody>
                  <a:tcPr/>
                </a:tc>
                <a:tc>
                  <a:txBody>
                    <a:bodyPr/>
                    <a:lstStyle/>
                    <a:p>
                      <a:r>
                        <a:rPr lang="en-GB" dirty="0"/>
                        <a:t>Total precipitation</a:t>
                      </a:r>
                    </a:p>
                  </a:txBody>
                  <a:tcPr/>
                </a:tc>
                <a:tc>
                  <a:txBody>
                    <a:bodyPr/>
                    <a:lstStyle/>
                    <a:p>
                      <a:r>
                        <a:rPr lang="en-GB" dirty="0" err="1"/>
                        <a:t>tp</a:t>
                      </a:r>
                      <a:endParaRPr lang="en-GB" dirty="0"/>
                    </a:p>
                  </a:txBody>
                  <a:tcPr/>
                </a:tc>
                <a:tc>
                  <a:txBody>
                    <a:bodyPr/>
                    <a:lstStyle/>
                    <a:p>
                      <a:r>
                        <a:rPr lang="en-GB" dirty="0"/>
                        <a:t>mm</a:t>
                      </a:r>
                    </a:p>
                  </a:txBody>
                  <a:tcPr/>
                </a:tc>
                <a:tc vMerge="1">
                  <a:txBody>
                    <a:bodyPr/>
                    <a:lstStyle/>
                    <a:p>
                      <a:endParaRPr lang="en-GB" dirty="0"/>
                    </a:p>
                  </a:txBody>
                  <a:tcPr/>
                </a:tc>
                <a:extLst>
                  <a:ext uri="{0D108BD9-81ED-4DB2-BD59-A6C34878D82A}">
                    <a16:rowId xmlns:a16="http://schemas.microsoft.com/office/drawing/2014/main" val="10006"/>
                  </a:ext>
                </a:extLst>
              </a:tr>
              <a:tr h="370840">
                <a:tc>
                  <a:txBody>
                    <a:bodyPr/>
                    <a:lstStyle/>
                    <a:p>
                      <a:r>
                        <a:rPr lang="en-GB" dirty="0"/>
                        <a:t>CAMS</a:t>
                      </a:r>
                    </a:p>
                  </a:txBody>
                  <a:tcPr/>
                </a:tc>
                <a:tc>
                  <a:txBody>
                    <a:bodyPr/>
                    <a:lstStyle/>
                    <a:p>
                      <a:r>
                        <a:rPr lang="en-GB" dirty="0"/>
                        <a:t>Aerosol optical depth at</a:t>
                      </a:r>
                      <a:r>
                        <a:rPr lang="en-GB" baseline="0" dirty="0"/>
                        <a:t> 550 nm</a:t>
                      </a:r>
                      <a:endParaRPr lang="en-GB" dirty="0"/>
                    </a:p>
                  </a:txBody>
                  <a:tcPr/>
                </a:tc>
                <a:tc>
                  <a:txBody>
                    <a:bodyPr/>
                    <a:lstStyle/>
                    <a:p>
                      <a:r>
                        <a:rPr lang="en-GB" dirty="0"/>
                        <a:t>aod550</a:t>
                      </a:r>
                    </a:p>
                  </a:txBody>
                  <a:tcPr/>
                </a:tc>
                <a:tc>
                  <a:txBody>
                    <a:bodyPr/>
                    <a:lstStyle/>
                    <a:p>
                      <a:r>
                        <a:rPr lang="en-GB" dirty="0"/>
                        <a:t>nm</a:t>
                      </a: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a16="http://schemas.microsoft.com/office/drawing/2014/main" val="10007"/>
                  </a:ext>
                </a:extLst>
              </a:tr>
              <a:tr h="370840">
                <a:tc>
                  <a:txBody>
                    <a:bodyPr/>
                    <a:lstStyle/>
                    <a:p>
                      <a:r>
                        <a:rPr lang="en-GB" dirty="0"/>
                        <a:t>NMMB-BSC</a:t>
                      </a:r>
                    </a:p>
                  </a:txBody>
                  <a:tcPr/>
                </a:tc>
                <a:tc>
                  <a:txBody>
                    <a:bodyPr/>
                    <a:lstStyle/>
                    <a:p>
                      <a:r>
                        <a:rPr lang="en-GB" dirty="0"/>
                        <a:t>Dust intrusion</a:t>
                      </a:r>
                      <a:r>
                        <a:rPr lang="en-GB" baseline="0" dirty="0"/>
                        <a:t> occurrence</a:t>
                      </a:r>
                      <a:endParaRPr lang="en-GB" dirty="0"/>
                    </a:p>
                  </a:txBody>
                  <a:tcPr/>
                </a:tc>
                <a:tc>
                  <a:txBody>
                    <a:bodyPr/>
                    <a:lstStyle/>
                    <a:p>
                      <a:r>
                        <a:rPr lang="en-GB" dirty="0"/>
                        <a:t>dust</a:t>
                      </a:r>
                    </a:p>
                  </a:txBody>
                  <a:tcPr/>
                </a:tc>
                <a:tc>
                  <a:txBody>
                    <a:bodyPr/>
                    <a:lstStyle/>
                    <a:p>
                      <a:r>
                        <a:rPr lang="en-GB" dirty="0"/>
                        <a:t>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30kmx30km</a:t>
                      </a:r>
                    </a:p>
                  </a:txBody>
                  <a:tcPr/>
                </a:tc>
                <a:extLst>
                  <a:ext uri="{0D108BD9-81ED-4DB2-BD59-A6C34878D82A}">
                    <a16:rowId xmlns:a16="http://schemas.microsoft.com/office/drawing/2014/main" val="10008"/>
                  </a:ext>
                </a:extLst>
              </a:tr>
              <a:tr h="370840">
                <a:tc>
                  <a:txBody>
                    <a:bodyPr/>
                    <a:lstStyle/>
                    <a:p>
                      <a:r>
                        <a:rPr lang="en-GB" dirty="0"/>
                        <a:t>GMTED</a:t>
                      </a:r>
                    </a:p>
                  </a:txBody>
                  <a:tcPr/>
                </a:tc>
                <a:tc>
                  <a:txBody>
                    <a:bodyPr/>
                    <a:lstStyle/>
                    <a:p>
                      <a:r>
                        <a:rPr lang="en-GB" dirty="0"/>
                        <a:t>Altitude</a:t>
                      </a:r>
                    </a:p>
                  </a:txBody>
                  <a:tcPr/>
                </a:tc>
                <a:tc>
                  <a:txBody>
                    <a:bodyPr/>
                    <a:lstStyle/>
                    <a:p>
                      <a:r>
                        <a:rPr lang="en-GB" dirty="0" err="1"/>
                        <a:t>q_dem</a:t>
                      </a:r>
                      <a:endParaRPr lang="en-GB" dirty="0"/>
                    </a:p>
                  </a:txBody>
                  <a:tcPr/>
                </a:tc>
                <a:tc>
                  <a:txBody>
                    <a:bodyPr/>
                    <a:lstStyle/>
                    <a:p>
                      <a:r>
                        <a:rPr lang="en-GB" dirty="0"/>
                        <a:t>m</a:t>
                      </a:r>
                    </a:p>
                  </a:txBody>
                  <a:tcPr/>
                </a:tc>
                <a:tc>
                  <a:txBody>
                    <a:bodyPr/>
                    <a:lstStyle/>
                    <a:p>
                      <a:r>
                        <a:rPr lang="en-GB" dirty="0"/>
                        <a:t>1km</a:t>
                      </a:r>
                    </a:p>
                  </a:txBody>
                  <a:tcPr/>
                </a:tc>
                <a:extLst>
                  <a:ext uri="{0D108BD9-81ED-4DB2-BD59-A6C34878D82A}">
                    <a16:rowId xmlns:a16="http://schemas.microsoft.com/office/drawing/2014/main" val="10009"/>
                  </a:ext>
                </a:extLst>
              </a:tr>
              <a:tr h="370840">
                <a:tc>
                  <a:txBody>
                    <a:bodyPr/>
                    <a:lstStyle/>
                    <a:p>
                      <a:r>
                        <a:rPr lang="en-GB" dirty="0"/>
                        <a:t>Open</a:t>
                      </a:r>
                      <a:r>
                        <a:rPr lang="en-GB" baseline="0" dirty="0"/>
                        <a:t> Street Map</a:t>
                      </a:r>
                      <a:endParaRPr lang="en-GB" dirty="0"/>
                    </a:p>
                  </a:txBody>
                  <a:tcPr/>
                </a:tc>
                <a:tc>
                  <a:txBody>
                    <a:bodyPr/>
                    <a:lstStyle/>
                    <a:p>
                      <a:r>
                        <a:rPr lang="en-GB" dirty="0"/>
                        <a:t>Linear</a:t>
                      </a:r>
                      <a:r>
                        <a:rPr lang="en-GB" baseline="0" dirty="0"/>
                        <a:t> distance to nearest high way</a:t>
                      </a:r>
                      <a:endParaRPr lang="en-GB" dirty="0"/>
                    </a:p>
                  </a:txBody>
                  <a:tcPr/>
                </a:tc>
                <a:tc>
                  <a:txBody>
                    <a:bodyPr/>
                    <a:lstStyle/>
                    <a:p>
                      <a:r>
                        <a:rPr lang="en-GB" dirty="0"/>
                        <a:t>d_a1</a:t>
                      </a:r>
                    </a:p>
                  </a:txBody>
                  <a:tcPr/>
                </a:tc>
                <a:tc>
                  <a:txBody>
                    <a:bodyPr/>
                    <a:lstStyle/>
                    <a:p>
                      <a:r>
                        <a:rPr lang="en-GB" dirty="0"/>
                        <a:t>m</a:t>
                      </a:r>
                    </a:p>
                  </a:txBody>
                  <a:tcPr/>
                </a:tc>
                <a:tc>
                  <a:txBody>
                    <a:bodyPr/>
                    <a:lstStyle/>
                    <a:p>
                      <a:r>
                        <a:rPr lang="en-GB" dirty="0"/>
                        <a:t>1km</a:t>
                      </a:r>
                    </a:p>
                  </a:txBody>
                  <a:tcPr/>
                </a:tc>
                <a:extLst>
                  <a:ext uri="{0D108BD9-81ED-4DB2-BD59-A6C34878D82A}">
                    <a16:rowId xmlns:a16="http://schemas.microsoft.com/office/drawing/2014/main" val="10010"/>
                  </a:ext>
                </a:extLst>
              </a:tr>
              <a:tr h="370840">
                <a:tc>
                  <a:txBody>
                    <a:bodyPr/>
                    <a:lstStyle/>
                    <a:p>
                      <a:r>
                        <a:rPr lang="en-GB" dirty="0"/>
                        <a:t>CLMS</a:t>
                      </a:r>
                    </a:p>
                  </a:txBody>
                  <a:tcPr/>
                </a:tc>
                <a:tc>
                  <a:txBody>
                    <a:bodyPr/>
                    <a:lstStyle/>
                    <a:p>
                      <a:r>
                        <a:rPr lang="en-GB" dirty="0"/>
                        <a:t>Imperviousness</a:t>
                      </a:r>
                    </a:p>
                  </a:txBody>
                  <a:tcPr/>
                </a:tc>
                <a:tc>
                  <a:txBody>
                    <a:bodyPr/>
                    <a:lstStyle/>
                    <a:p>
                      <a:r>
                        <a:rPr lang="en-GB" dirty="0" err="1"/>
                        <a:t>i_surface</a:t>
                      </a:r>
                      <a:endParaRPr lang="en-GB" dirty="0"/>
                    </a:p>
                  </a:txBody>
                  <a:tcPr/>
                </a:tc>
                <a:tc>
                  <a:txBody>
                    <a:bodyPr/>
                    <a:lstStyle/>
                    <a:p>
                      <a:r>
                        <a:rPr lang="en-GB" dirty="0"/>
                        <a:t>%</a:t>
                      </a:r>
                    </a:p>
                  </a:txBody>
                  <a:tcPr/>
                </a:tc>
                <a:tc>
                  <a:txBody>
                    <a:bodyPr/>
                    <a:lstStyle/>
                    <a:p>
                      <a:r>
                        <a:rPr lang="en-GB" dirty="0"/>
                        <a:t>100 m</a:t>
                      </a:r>
                    </a:p>
                  </a:txBody>
                  <a:tcPr/>
                </a:tc>
                <a:extLst>
                  <a:ext uri="{0D108BD9-81ED-4DB2-BD59-A6C34878D82A}">
                    <a16:rowId xmlns:a16="http://schemas.microsoft.com/office/drawing/2014/main" val="10011"/>
                  </a:ext>
                </a:extLst>
              </a:tr>
              <a:tr h="219075">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715580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7">
            <a:extLst>
              <a:ext uri="{FF2B5EF4-FFF2-40B4-BE49-F238E27FC236}">
                <a16:creationId xmlns:a16="http://schemas.microsoft.com/office/drawing/2014/main" id="{FAD79A08-88E2-4AD7-BA13-6BEF5DE821FB}"/>
              </a:ext>
            </a:extLst>
          </p:cNvPr>
          <p:cNvPicPr>
            <a:picLocks noChangeAspect="1"/>
          </p:cNvPicPr>
          <p:nvPr/>
        </p:nvPicPr>
        <p:blipFill>
          <a:blip r:embed="rId3"/>
          <a:stretch>
            <a:fillRect/>
          </a:stretch>
        </p:blipFill>
        <p:spPr>
          <a:xfrm>
            <a:off x="6894337" y="134716"/>
            <a:ext cx="4950372" cy="6613634"/>
          </a:xfrm>
          <a:prstGeom prst="rect">
            <a:avLst/>
          </a:prstGeom>
        </p:spPr>
      </p:pic>
      <p:sp>
        <p:nvSpPr>
          <p:cNvPr id="2" name="Titolo 1"/>
          <p:cNvSpPr>
            <a:spLocks noGrp="1"/>
          </p:cNvSpPr>
          <p:nvPr>
            <p:ph type="title"/>
          </p:nvPr>
        </p:nvSpPr>
        <p:spPr>
          <a:xfrm>
            <a:off x="838200" y="134716"/>
            <a:ext cx="10515600" cy="1325563"/>
          </a:xfrm>
        </p:spPr>
        <p:txBody>
          <a:bodyPr/>
          <a:lstStyle/>
          <a:p>
            <a:r>
              <a:rPr lang="it-IT" dirty="0"/>
              <a:t>National scale </a:t>
            </a:r>
            <a:r>
              <a:rPr lang="it-IT" dirty="0" err="1"/>
              <a:t>statistical</a:t>
            </a:r>
            <a:r>
              <a:rPr lang="it-IT" dirty="0"/>
              <a:t> </a:t>
            </a:r>
            <a:r>
              <a:rPr lang="it-IT" dirty="0" err="1"/>
              <a:t>spatio-temporal</a:t>
            </a:r>
            <a:r>
              <a:rPr lang="it-IT" dirty="0"/>
              <a:t> </a:t>
            </a:r>
            <a:r>
              <a:rPr lang="it-IT" dirty="0" err="1"/>
              <a:t>modeling</a:t>
            </a:r>
            <a:r>
              <a:rPr lang="it-IT" dirty="0"/>
              <a:t>: the </a:t>
            </a:r>
            <a:r>
              <a:rPr lang="it-IT" dirty="0" err="1"/>
              <a:t>Bayesian</a:t>
            </a:r>
            <a:r>
              <a:rPr lang="it-IT" dirty="0"/>
              <a:t> (INLA-SPDE) </a:t>
            </a:r>
            <a:r>
              <a:rPr lang="it-IT" dirty="0" err="1"/>
              <a:t>approach</a:t>
            </a:r>
            <a:r>
              <a:rPr lang="it-IT" dirty="0"/>
              <a:t> </a:t>
            </a:r>
            <a:endParaRPr lang="en-GB" dirty="0"/>
          </a:p>
        </p:txBody>
      </p:sp>
      <p:sp>
        <p:nvSpPr>
          <p:cNvPr id="3" name="Segnaposto contenuto 2"/>
          <p:cNvSpPr>
            <a:spLocks noGrp="1"/>
          </p:cNvSpPr>
          <p:nvPr>
            <p:ph idx="1"/>
          </p:nvPr>
        </p:nvSpPr>
        <p:spPr/>
        <p:txBody>
          <a:bodyPr/>
          <a:lstStyle/>
          <a:p>
            <a:endParaRPr lang="en-GB"/>
          </a:p>
        </p:txBody>
      </p:sp>
      <p:sp>
        <p:nvSpPr>
          <p:cNvPr id="5" name="CasellaDiTesto 4">
            <a:extLst>
              <a:ext uri="{FF2B5EF4-FFF2-40B4-BE49-F238E27FC236}">
                <a16:creationId xmlns:a16="http://schemas.microsoft.com/office/drawing/2014/main" id="{C45112EE-83F3-4C59-BA35-51E33762E558}"/>
              </a:ext>
            </a:extLst>
          </p:cNvPr>
          <p:cNvSpPr txBox="1"/>
          <p:nvPr/>
        </p:nvSpPr>
        <p:spPr>
          <a:xfrm>
            <a:off x="347291" y="6188589"/>
            <a:ext cx="96262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mj-lt"/>
                <a:ea typeface="+mn-lt"/>
                <a:cs typeface="+mn-lt"/>
              </a:rPr>
              <a:t>Guido Fioravanti, Sara Martino, Michela </a:t>
            </a:r>
            <a:r>
              <a:rPr lang="en-US" sz="1400" dirty="0" err="1">
                <a:latin typeface="+mj-lt"/>
                <a:ea typeface="+mn-lt"/>
                <a:cs typeface="+mn-lt"/>
              </a:rPr>
              <a:t>Cameletti</a:t>
            </a:r>
            <a:r>
              <a:rPr lang="en-US" sz="1400" dirty="0">
                <a:latin typeface="+mj-lt"/>
                <a:ea typeface="+mn-lt"/>
                <a:cs typeface="+mn-lt"/>
              </a:rPr>
              <a:t>, Giorgio Cattani. </a:t>
            </a:r>
            <a:r>
              <a:rPr lang="en-US" sz="1400" dirty="0" err="1">
                <a:latin typeface="+mj-lt"/>
                <a:ea typeface="+mn-lt"/>
                <a:cs typeface="+mn-lt"/>
              </a:rPr>
              <a:t>Spatio</a:t>
            </a:r>
            <a:r>
              <a:rPr lang="en-US" sz="1400" dirty="0">
                <a:latin typeface="+mj-lt"/>
                <a:ea typeface="+mn-lt"/>
                <a:cs typeface="+mn-lt"/>
              </a:rPr>
              <a:t>-temporal</a:t>
            </a:r>
            <a:r>
              <a:rPr lang="en-US" sz="1400" dirty="0">
                <a:latin typeface="+mj-lt"/>
              </a:rPr>
              <a:t> modelling of PM10 daily concentrations in Italy using the SPDE approach. </a:t>
            </a:r>
            <a:r>
              <a:rPr lang="en-US" sz="1400" dirty="0">
                <a:latin typeface="+mj-lt"/>
                <a:ea typeface="+mn-lt"/>
                <a:cs typeface="+mn-lt"/>
              </a:rPr>
              <a:t>Atmospheric Environment 248 (2021) 118192</a:t>
            </a:r>
            <a:endParaRPr lang="it-IT" sz="1400" dirty="0">
              <a:latin typeface="+mj-lt"/>
              <a:cs typeface="Calibri"/>
            </a:endParaRPr>
          </a:p>
        </p:txBody>
      </p:sp>
      <p:graphicFrame>
        <p:nvGraphicFramePr>
          <p:cNvPr id="12" name="Diagramma 9">
            <a:extLst>
              <a:ext uri="{FF2B5EF4-FFF2-40B4-BE49-F238E27FC236}">
                <a16:creationId xmlns:a16="http://schemas.microsoft.com/office/drawing/2014/main" id="{77F16FDD-7C42-4885-AB70-F83EED2E08A6}"/>
              </a:ext>
            </a:extLst>
          </p:cNvPr>
          <p:cNvGraphicFramePr/>
          <p:nvPr>
            <p:extLst>
              <p:ext uri="{D42A27DB-BD31-4B8C-83A1-F6EECF244321}">
                <p14:modId xmlns:p14="http://schemas.microsoft.com/office/powerpoint/2010/main" val="2206625454"/>
              </p:ext>
            </p:extLst>
          </p:nvPr>
        </p:nvGraphicFramePr>
        <p:xfrm>
          <a:off x="1141438" y="1302043"/>
          <a:ext cx="6028265" cy="452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05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a:t>Validation stage: Agreement between modelled and measured PM10 concentrations. </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512" y="1791119"/>
            <a:ext cx="6091873" cy="4351338"/>
          </a:xfrm>
        </p:spPr>
      </p:pic>
      <p:graphicFrame>
        <p:nvGraphicFramePr>
          <p:cNvPr id="5" name="Tabella 4"/>
          <p:cNvGraphicFramePr>
            <a:graphicFrameLocks noGrp="1"/>
          </p:cNvGraphicFramePr>
          <p:nvPr>
            <p:extLst>
              <p:ext uri="{D42A27DB-BD31-4B8C-83A1-F6EECF244321}">
                <p14:modId xmlns:p14="http://schemas.microsoft.com/office/powerpoint/2010/main" val="1655308774"/>
              </p:ext>
            </p:extLst>
          </p:nvPr>
        </p:nvGraphicFramePr>
        <p:xfrm>
          <a:off x="6806151" y="2589685"/>
          <a:ext cx="4854805" cy="2058685"/>
        </p:xfrm>
        <a:graphic>
          <a:graphicData uri="http://schemas.openxmlformats.org/drawingml/2006/table">
            <a:tbl>
              <a:tblPr firstCol="1" bandRow="1">
                <a:tableStyleId>{5C22544A-7EE6-4342-B048-85BDC9FD1C3A}</a:tableStyleId>
              </a:tblPr>
              <a:tblGrid>
                <a:gridCol w="1690670">
                  <a:extLst>
                    <a:ext uri="{9D8B030D-6E8A-4147-A177-3AD203B41FA5}">
                      <a16:colId xmlns:a16="http://schemas.microsoft.com/office/drawing/2014/main" val="20000"/>
                    </a:ext>
                  </a:extLst>
                </a:gridCol>
                <a:gridCol w="3164135">
                  <a:extLst>
                    <a:ext uri="{9D8B030D-6E8A-4147-A177-3AD203B41FA5}">
                      <a16:colId xmlns:a16="http://schemas.microsoft.com/office/drawing/2014/main" val="20001"/>
                    </a:ext>
                  </a:extLst>
                </a:gridCol>
              </a:tblGrid>
              <a:tr h="679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RMSE (µg/m³)</a:t>
                      </a:r>
                    </a:p>
                  </a:txBody>
                  <a:tcPr anchor="ctr"/>
                </a:tc>
                <a:tc>
                  <a:txBody>
                    <a:bodyPr/>
                    <a:lstStyle/>
                    <a:p>
                      <a:r>
                        <a:rPr lang="en-GB" dirty="0"/>
                        <a:t>4.84 (June) – 13.90 (December)</a:t>
                      </a:r>
                    </a:p>
                  </a:txBody>
                  <a:tcPr anchor="ctr"/>
                </a:tc>
                <a:extLst>
                  <a:ext uri="{0D108BD9-81ED-4DB2-BD59-A6C34878D82A}">
                    <a16:rowId xmlns:a16="http://schemas.microsoft.com/office/drawing/2014/main" val="10000"/>
                  </a:ext>
                </a:extLst>
              </a:tr>
              <a:tr h="689376">
                <a:tc>
                  <a:txBody>
                    <a:bodyPr/>
                    <a:lstStyle/>
                    <a:p>
                      <a:r>
                        <a:rPr lang="en-GB" dirty="0"/>
                        <a:t>CORRELATION</a:t>
                      </a:r>
                    </a:p>
                  </a:txBody>
                  <a:tcPr anchor="ctr"/>
                </a:tc>
                <a:tc>
                  <a:txBody>
                    <a:bodyPr/>
                    <a:lstStyle/>
                    <a:p>
                      <a:r>
                        <a:rPr lang="en-GB" dirty="0"/>
                        <a:t>0.71 (July) – 0.91 (February)</a:t>
                      </a:r>
                    </a:p>
                  </a:txBody>
                  <a:tcPr anchor="ctr"/>
                </a:tc>
                <a:extLst>
                  <a:ext uri="{0D108BD9-81ED-4DB2-BD59-A6C34878D82A}">
                    <a16:rowId xmlns:a16="http://schemas.microsoft.com/office/drawing/2014/main" val="10001"/>
                  </a:ext>
                </a:extLst>
              </a:tr>
              <a:tr h="689376">
                <a:tc>
                  <a:txBody>
                    <a:bodyPr/>
                    <a:lstStyle/>
                    <a:p>
                      <a:r>
                        <a:rPr lang="en-GB" dirty="0"/>
                        <a:t>BIAS (µg/m³)</a:t>
                      </a:r>
                    </a:p>
                  </a:txBody>
                  <a:tcPr anchor="ctr"/>
                </a:tc>
                <a:tc>
                  <a:txBody>
                    <a:bodyPr/>
                    <a:lstStyle/>
                    <a:p>
                      <a:r>
                        <a:rPr lang="en-GB" dirty="0"/>
                        <a:t>0.22 (August)</a:t>
                      </a:r>
                      <a:r>
                        <a:rPr lang="en-GB" baseline="0" dirty="0"/>
                        <a:t> </a:t>
                      </a:r>
                      <a:r>
                        <a:rPr lang="en-GB" dirty="0"/>
                        <a:t>– 1.07 (January)</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89813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460" y="1606523"/>
            <a:ext cx="5367600" cy="5040000"/>
          </a:xfrm>
          <a:prstGeom prst="rect">
            <a:avLst/>
          </a:prstGeom>
        </p:spPr>
      </p:pic>
      <p:sp>
        <p:nvSpPr>
          <p:cNvPr id="2" name="Titolo 1"/>
          <p:cNvSpPr>
            <a:spLocks noGrp="1"/>
          </p:cNvSpPr>
          <p:nvPr>
            <p:ph type="title"/>
          </p:nvPr>
        </p:nvSpPr>
        <p:spPr/>
        <p:txBody>
          <a:bodyPr>
            <a:normAutofit/>
          </a:bodyPr>
          <a:lstStyle/>
          <a:p>
            <a:r>
              <a:rPr lang="en-GB" dirty="0"/>
              <a:t>Application: population exposure at municipality level – enhanced spatial coverage and reliability</a:t>
            </a:r>
          </a:p>
        </p:txBody>
      </p:sp>
      <p:sp>
        <p:nvSpPr>
          <p:cNvPr id="8" name="Segnaposto contenuto 7"/>
          <p:cNvSpPr>
            <a:spLocks noGrp="1"/>
          </p:cNvSpPr>
          <p:nvPr>
            <p:ph idx="4294967295"/>
          </p:nvPr>
        </p:nvSpPr>
        <p:spPr>
          <a:xfrm>
            <a:off x="596460" y="1407977"/>
            <a:ext cx="4928888" cy="384817"/>
          </a:xfrm>
          <a:solidFill>
            <a:schemeClr val="bg1"/>
          </a:solidFill>
        </p:spPr>
        <p:txBody>
          <a:bodyPr>
            <a:normAutofit fontScale="92500"/>
          </a:bodyPr>
          <a:lstStyle/>
          <a:p>
            <a:pPr marL="0" indent="0">
              <a:buNone/>
            </a:pPr>
            <a:r>
              <a:rPr lang="en-GB" sz="1600" dirty="0"/>
              <a:t>WHO 2021 recommended AQG = 15 µg/m³ (annual mean)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543" y="1612083"/>
            <a:ext cx="5236560" cy="5040000"/>
          </a:xfrm>
          <a:prstGeom prst="rect">
            <a:avLst/>
          </a:prstGeom>
        </p:spPr>
      </p:pic>
      <p:sp>
        <p:nvSpPr>
          <p:cNvPr id="6" name="Segnaposto contenuto 7"/>
          <p:cNvSpPr txBox="1">
            <a:spLocks/>
          </p:cNvSpPr>
          <p:nvPr/>
        </p:nvSpPr>
        <p:spPr>
          <a:xfrm>
            <a:off x="6096000" y="1414114"/>
            <a:ext cx="4928888" cy="384817"/>
          </a:xfrm>
          <a:prstGeom prst="rect">
            <a:avLst/>
          </a:prstGeom>
          <a:solidFill>
            <a:schemeClr val="bg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600" dirty="0"/>
              <a:t>WHO 2021 </a:t>
            </a:r>
            <a:r>
              <a:rPr lang="it-IT" sz="1600" dirty="0" err="1"/>
              <a:t>recommended</a:t>
            </a:r>
            <a:r>
              <a:rPr lang="it-IT" sz="1600" dirty="0"/>
              <a:t> AQG = 45 µg/m³ (99 percentile)  </a:t>
            </a:r>
          </a:p>
        </p:txBody>
      </p:sp>
    </p:spTree>
    <p:extLst>
      <p:ext uri="{BB962C8B-B14F-4D97-AF65-F5344CB8AC3E}">
        <p14:creationId xmlns:p14="http://schemas.microsoft.com/office/powerpoint/2010/main" val="123293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Application: PM</a:t>
            </a:r>
            <a:r>
              <a:rPr lang="en-US" baseline="-25000" dirty="0"/>
              <a:t>10</a:t>
            </a:r>
            <a:r>
              <a:rPr lang="en-US" dirty="0"/>
              <a:t> exceedance probabilities (probabilities of PM</a:t>
            </a:r>
            <a:r>
              <a:rPr lang="en-US" baseline="-25000" dirty="0"/>
              <a:t>10</a:t>
            </a:r>
            <a:r>
              <a:rPr lang="en-US" dirty="0"/>
              <a:t> concentrations exceeding the threshold of 50 µg/m³)</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0063" y="1834251"/>
            <a:ext cx="6091873" cy="4351338"/>
          </a:xfrm>
        </p:spPr>
      </p:pic>
    </p:spTree>
    <p:extLst>
      <p:ext uri="{BB962C8B-B14F-4D97-AF65-F5344CB8AC3E}">
        <p14:creationId xmlns:p14="http://schemas.microsoft.com/office/powerpoint/2010/main" val="3728224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D1151B-2369-44EB-91FB-D8C46EEE0B43}"/>
              </a:ext>
            </a:extLst>
          </p:cNvPr>
          <p:cNvSpPr>
            <a:spLocks noGrp="1"/>
          </p:cNvSpPr>
          <p:nvPr>
            <p:ph type="title"/>
          </p:nvPr>
        </p:nvSpPr>
        <p:spPr/>
        <p:txBody>
          <a:bodyPr>
            <a:noAutofit/>
          </a:bodyPr>
          <a:lstStyle/>
          <a:p>
            <a:r>
              <a:rPr lang="en-US" sz="2400" dirty="0"/>
              <a:t>Application: intervention analysis</a:t>
            </a:r>
            <a:br>
              <a:rPr lang="en-US" sz="2400" dirty="0"/>
            </a:br>
            <a:r>
              <a:rPr lang="en-US" sz="2400" dirty="0"/>
              <a:t>A </a:t>
            </a:r>
            <a:r>
              <a:rPr lang="en-US" sz="2400" dirty="0" err="1"/>
              <a:t>spatio</a:t>
            </a:r>
            <a:r>
              <a:rPr lang="en-US" sz="2400" dirty="0"/>
              <a:t>-temporal analysis of NO</a:t>
            </a:r>
            <a:r>
              <a:rPr lang="en-US" sz="2400" baseline="-25000" dirty="0"/>
              <a:t>2</a:t>
            </a:r>
            <a:r>
              <a:rPr lang="en-US" sz="2400" dirty="0"/>
              <a:t> concentrations  during the Italian 2020 COVID-19 lockdown</a:t>
            </a:r>
            <a:br>
              <a:rPr lang="en-US" sz="2400" dirty="0"/>
            </a:br>
            <a:r>
              <a:rPr lang="en-US" sz="1600" dirty="0"/>
              <a:t>by Guido </a:t>
            </a:r>
            <a:r>
              <a:rPr lang="en-US" sz="1600" dirty="0" err="1"/>
              <a:t>Fioravanti</a:t>
            </a:r>
            <a:r>
              <a:rPr lang="en-US" sz="1600" dirty="0"/>
              <a:t> (PI), </a:t>
            </a:r>
            <a:r>
              <a:rPr lang="it-IT" sz="1600" dirty="0"/>
              <a:t>Michela </a:t>
            </a:r>
            <a:r>
              <a:rPr lang="it-IT" sz="1600" dirty="0" err="1"/>
              <a:t>Cameletti</a:t>
            </a:r>
            <a:r>
              <a:rPr lang="it-IT" sz="1600" dirty="0"/>
              <a:t>, Sara Martino, Giorgio Cattani, Andrea </a:t>
            </a:r>
            <a:r>
              <a:rPr lang="it-IT" sz="1600" dirty="0" err="1"/>
              <a:t>Pisoni</a:t>
            </a:r>
            <a:br>
              <a:rPr lang="it-IT" sz="2400" dirty="0"/>
            </a:br>
            <a:endParaRPr lang="it-IT" sz="2400" dirty="0"/>
          </a:p>
        </p:txBody>
      </p:sp>
      <p:sp>
        <p:nvSpPr>
          <p:cNvPr id="3" name="Segnaposto contenuto 2">
            <a:extLst>
              <a:ext uri="{FF2B5EF4-FFF2-40B4-BE49-F238E27FC236}">
                <a16:creationId xmlns:a16="http://schemas.microsoft.com/office/drawing/2014/main" id="{8133DE72-828D-484E-9101-EAF21250E636}"/>
              </a:ext>
            </a:extLst>
          </p:cNvPr>
          <p:cNvSpPr txBox="1">
            <a:spLocks/>
          </p:cNvSpPr>
          <p:nvPr/>
        </p:nvSpPr>
        <p:spPr>
          <a:xfrm>
            <a:off x="609599" y="1600201"/>
            <a:ext cx="10400907" cy="4525963"/>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latin typeface="+mj-lt"/>
              </a:rPr>
              <a:t>assess and quantify - in space and time – the effectiveness of the adopted strategy</a:t>
            </a:r>
          </a:p>
          <a:p>
            <a:r>
              <a:rPr lang="en-US" sz="2000" dirty="0">
                <a:latin typeface="+mj-lt"/>
              </a:rPr>
              <a:t>take into account the effect of weather and other confounding factor, as well as the spatial and temporal correlation existing in the data and try to evaluate the effect of lockdown intervention continuously in space.</a:t>
            </a:r>
          </a:p>
          <a:p>
            <a:pPr lvl="1"/>
            <a:r>
              <a:rPr lang="en-US" sz="2000" dirty="0">
                <a:latin typeface="+mj-lt"/>
              </a:rPr>
              <a:t>Daily NO</a:t>
            </a:r>
            <a:r>
              <a:rPr lang="en-US" sz="2000" baseline="-25000" dirty="0">
                <a:latin typeface="+mj-lt"/>
              </a:rPr>
              <a:t>2</a:t>
            </a:r>
            <a:r>
              <a:rPr lang="en-US" sz="2000" dirty="0">
                <a:latin typeface="+mj-lt"/>
              </a:rPr>
              <a:t> concentrations for January-May 2019 and 2020</a:t>
            </a:r>
          </a:p>
          <a:p>
            <a:pPr lvl="1"/>
            <a:r>
              <a:rPr lang="it-IT" sz="2000" dirty="0" err="1">
                <a:latin typeface="+mj-lt"/>
              </a:rPr>
              <a:t>each</a:t>
            </a:r>
            <a:r>
              <a:rPr lang="it-IT" sz="2000" dirty="0">
                <a:latin typeface="+mj-lt"/>
              </a:rPr>
              <a:t> </a:t>
            </a:r>
            <a:r>
              <a:rPr lang="it-IT" sz="2000" dirty="0" err="1">
                <a:latin typeface="+mj-lt"/>
              </a:rPr>
              <a:t>month</a:t>
            </a:r>
            <a:r>
              <a:rPr lang="it-IT" sz="2000" dirty="0">
                <a:latin typeface="+mj-lt"/>
              </a:rPr>
              <a:t> </a:t>
            </a:r>
            <a:r>
              <a:rPr lang="it-IT" sz="2000" dirty="0" err="1">
                <a:latin typeface="+mj-lt"/>
              </a:rPr>
              <a:t>modeled</a:t>
            </a:r>
            <a:r>
              <a:rPr lang="it-IT" sz="2000" dirty="0">
                <a:latin typeface="+mj-lt"/>
              </a:rPr>
              <a:t> </a:t>
            </a:r>
            <a:r>
              <a:rPr lang="it-IT" sz="2000" dirty="0" err="1">
                <a:latin typeface="+mj-lt"/>
              </a:rPr>
              <a:t>separately</a:t>
            </a:r>
            <a:endParaRPr lang="it-IT" sz="2000" dirty="0">
              <a:latin typeface="+mj-lt"/>
            </a:endParaRPr>
          </a:p>
          <a:p>
            <a:pPr lvl="1"/>
            <a:r>
              <a:rPr lang="it-IT" sz="2000" dirty="0">
                <a:latin typeface="+mj-lt"/>
              </a:rPr>
              <a:t>Fitting </a:t>
            </a:r>
            <a:r>
              <a:rPr lang="it-IT" sz="2000" dirty="0" err="1">
                <a:latin typeface="+mj-lt"/>
              </a:rPr>
              <a:t>spatio-temporal</a:t>
            </a:r>
            <a:r>
              <a:rPr lang="it-IT" sz="2000" dirty="0">
                <a:latin typeface="+mj-lt"/>
              </a:rPr>
              <a:t> model for the </a:t>
            </a:r>
            <a:r>
              <a:rPr lang="it-IT" sz="2000" dirty="0" err="1">
                <a:latin typeface="+mj-lt"/>
              </a:rPr>
              <a:t>differences</a:t>
            </a:r>
            <a:r>
              <a:rPr lang="it-IT" sz="2000" dirty="0">
                <a:latin typeface="+mj-lt"/>
              </a:rPr>
              <a:t> </a:t>
            </a:r>
            <a:r>
              <a:rPr lang="it-IT" sz="2000" dirty="0" err="1">
                <a:latin typeface="+mj-lt"/>
              </a:rPr>
              <a:t>using</a:t>
            </a:r>
            <a:r>
              <a:rPr lang="it-IT" sz="2000" dirty="0">
                <a:latin typeface="+mj-lt"/>
              </a:rPr>
              <a:t> the INLA-SPDE </a:t>
            </a:r>
            <a:r>
              <a:rPr lang="it-IT" sz="2000" dirty="0" err="1">
                <a:latin typeface="+mj-lt"/>
              </a:rPr>
              <a:t>approach</a:t>
            </a:r>
            <a:endParaRPr lang="en-US" sz="2000" dirty="0">
              <a:latin typeface="+mj-lt"/>
            </a:endParaRPr>
          </a:p>
          <a:p>
            <a:pPr marL="609585" lvl="1" indent="0">
              <a:buNone/>
            </a:pPr>
            <a:endParaRPr lang="it-IT" sz="2000" dirty="0">
              <a:latin typeface="+mj-lt"/>
            </a:endParaRPr>
          </a:p>
        </p:txBody>
      </p:sp>
    </p:spTree>
    <p:extLst>
      <p:ext uri="{BB962C8B-B14F-4D97-AF65-F5344CB8AC3E}">
        <p14:creationId xmlns:p14="http://schemas.microsoft.com/office/powerpoint/2010/main" val="1571788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br>
              <a:rPr lang="it-IT" dirty="0"/>
            </a:br>
            <a:endParaRPr lang="it-IT" dirty="0"/>
          </a:p>
        </p:txBody>
      </p:sp>
      <p:sp>
        <p:nvSpPr>
          <p:cNvPr id="11" name="Segnaposto contenuto 10"/>
          <p:cNvSpPr>
            <a:spLocks noGrp="1"/>
          </p:cNvSpPr>
          <p:nvPr>
            <p:ph idx="1"/>
          </p:nvPr>
        </p:nvSpPr>
        <p:spPr/>
        <p:txBody>
          <a:bodyPr/>
          <a:lstStyle/>
          <a:p>
            <a:endParaRPr lang="it-IT" dirty="0"/>
          </a:p>
        </p:txBody>
      </p:sp>
      <p:sp>
        <p:nvSpPr>
          <p:cNvPr id="12" name="Segnaposto testo 11"/>
          <p:cNvSpPr>
            <a:spLocks noGrp="1"/>
          </p:cNvSpPr>
          <p:nvPr>
            <p:ph type="body" sz="half" idx="2"/>
          </p:nvPr>
        </p:nvSpPr>
        <p:spPr>
          <a:xfrm>
            <a:off x="184693" y="2047769"/>
            <a:ext cx="3932237" cy="3811588"/>
          </a:xfrm>
        </p:spPr>
        <p:txBody>
          <a:bodyPr>
            <a:normAutofit lnSpcReduction="10000"/>
          </a:bodyPr>
          <a:lstStyle/>
          <a:p>
            <a:pPr marL="380990" indent="-380990">
              <a:buFont typeface="Wingdings" panose="05000000000000000000" pitchFamily="2" charset="2"/>
              <a:buChar char="Ø"/>
            </a:pPr>
            <a:r>
              <a:rPr lang="en-US" sz="2400" dirty="0">
                <a:solidFill>
                  <a:srgbClr val="FF0000"/>
                </a:solidFill>
              </a:rPr>
              <a:t>The burden of disease attributable to air pollution is now estimated to be on a par with other major global health risks such as unhealthy diet and tobacco smoking</a:t>
            </a:r>
          </a:p>
          <a:p>
            <a:endParaRPr lang="en-US" sz="2400" dirty="0">
              <a:solidFill>
                <a:srgbClr val="FF0000"/>
              </a:solidFill>
            </a:endParaRPr>
          </a:p>
          <a:p>
            <a:pPr marL="380990" indent="-380990">
              <a:buFont typeface="Wingdings" panose="05000000000000000000" pitchFamily="2" charset="2"/>
              <a:buChar char="Ø"/>
            </a:pPr>
            <a:r>
              <a:rPr lang="en-US" sz="2400" dirty="0">
                <a:solidFill>
                  <a:srgbClr val="FF0000"/>
                </a:solidFill>
              </a:rPr>
              <a:t>the single biggest environmental threat to human health</a:t>
            </a:r>
            <a:endParaRPr lang="it-IT" sz="2400" dirty="0">
              <a:solidFill>
                <a:srgbClr val="FF0000"/>
              </a:solidFill>
            </a:endParaRPr>
          </a:p>
        </p:txBody>
      </p:sp>
      <p:sp>
        <p:nvSpPr>
          <p:cNvPr id="4" name="CasellaDiTesto 3"/>
          <p:cNvSpPr txBox="1"/>
          <p:nvPr/>
        </p:nvSpPr>
        <p:spPr>
          <a:xfrm>
            <a:off x="110769" y="6375242"/>
            <a:ext cx="4559829" cy="461665"/>
          </a:xfrm>
          <a:prstGeom prst="rect">
            <a:avLst/>
          </a:prstGeom>
          <a:noFill/>
        </p:spPr>
        <p:txBody>
          <a:bodyPr wrap="square" rtlCol="0">
            <a:spAutoFit/>
          </a:bodyPr>
          <a:lstStyle/>
          <a:p>
            <a:r>
              <a:rPr lang="it-IT" sz="2400" dirty="0">
                <a:latin typeface="Arial Narrow" pitchFamily="34" charset="0"/>
              </a:rPr>
              <a:t>Source: EEA, 2020; WHO, 2021</a:t>
            </a:r>
          </a:p>
        </p:txBody>
      </p:sp>
      <p:sp>
        <p:nvSpPr>
          <p:cNvPr id="5" name="Rettangolo arrotondato 4"/>
          <p:cNvSpPr/>
          <p:nvPr/>
        </p:nvSpPr>
        <p:spPr>
          <a:xfrm>
            <a:off x="4045281" y="333739"/>
            <a:ext cx="3936437" cy="1152128"/>
          </a:xfrm>
          <a:prstGeom prst="roundRect">
            <a:avLst/>
          </a:prstGeom>
          <a:solidFill>
            <a:srgbClr val="3C9F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Premature </a:t>
            </a:r>
            <a:r>
              <a:rPr lang="it-IT" sz="2400" b="1" dirty="0" err="1"/>
              <a:t>death</a:t>
            </a:r>
            <a:r>
              <a:rPr lang="it-IT" sz="2400" b="1" dirty="0"/>
              <a:t> </a:t>
            </a:r>
          </a:p>
          <a:p>
            <a:pPr algn="ctr"/>
            <a:r>
              <a:rPr lang="it-IT" sz="2400" b="1" dirty="0"/>
              <a:t>world wide:</a:t>
            </a:r>
          </a:p>
          <a:p>
            <a:pPr algn="ctr"/>
            <a:r>
              <a:rPr lang="it-IT" sz="2400" b="1" dirty="0">
                <a:solidFill>
                  <a:srgbClr val="FFFF00"/>
                </a:solidFill>
              </a:rPr>
              <a:t>4.2 </a:t>
            </a:r>
            <a:r>
              <a:rPr lang="it-IT" sz="2400" b="1" dirty="0" err="1">
                <a:solidFill>
                  <a:srgbClr val="FFFF00"/>
                </a:solidFill>
              </a:rPr>
              <a:t>milions</a:t>
            </a:r>
            <a:endParaRPr lang="it-IT" sz="2400" b="1" dirty="0">
              <a:solidFill>
                <a:srgbClr val="FFFF00"/>
              </a:solidFill>
            </a:endParaRPr>
          </a:p>
        </p:txBody>
      </p:sp>
      <p:sp>
        <p:nvSpPr>
          <p:cNvPr id="6" name="Rettangolo arrotondato 5"/>
          <p:cNvSpPr/>
          <p:nvPr/>
        </p:nvSpPr>
        <p:spPr>
          <a:xfrm>
            <a:off x="4042211" y="3081236"/>
            <a:ext cx="3936437" cy="1152128"/>
          </a:xfrm>
          <a:prstGeom prst="roundRect">
            <a:avLst/>
          </a:prstGeom>
          <a:solidFill>
            <a:srgbClr val="3C9F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Europe premature </a:t>
            </a:r>
            <a:r>
              <a:rPr lang="it-IT" sz="2400" b="1" dirty="0" err="1"/>
              <a:t>death</a:t>
            </a:r>
            <a:r>
              <a:rPr lang="it-IT" sz="2400" b="1" dirty="0"/>
              <a:t>:  </a:t>
            </a:r>
            <a:r>
              <a:rPr lang="it-IT" sz="2400" b="1" dirty="0">
                <a:solidFill>
                  <a:srgbClr val="FFFF00"/>
                </a:solidFill>
              </a:rPr>
              <a:t>452.400</a:t>
            </a:r>
          </a:p>
        </p:txBody>
      </p:sp>
      <p:sp>
        <p:nvSpPr>
          <p:cNvPr id="7" name="Rettangolo arrotondato 6"/>
          <p:cNvSpPr/>
          <p:nvPr/>
        </p:nvSpPr>
        <p:spPr>
          <a:xfrm>
            <a:off x="4042211" y="4470296"/>
            <a:ext cx="3936437" cy="1152128"/>
          </a:xfrm>
          <a:prstGeom prst="roundRect">
            <a:avLst/>
          </a:prstGeom>
          <a:solidFill>
            <a:srgbClr val="3C9F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err="1"/>
              <a:t>Italy</a:t>
            </a:r>
            <a:r>
              <a:rPr lang="it-IT" sz="2400" b="1" dirty="0"/>
              <a:t> premature </a:t>
            </a:r>
            <a:r>
              <a:rPr lang="it-IT" sz="2400" b="1" dirty="0" err="1"/>
              <a:t>death</a:t>
            </a:r>
            <a:r>
              <a:rPr lang="it-IT" sz="2400" b="1" dirty="0"/>
              <a:t>:  </a:t>
            </a:r>
            <a:r>
              <a:rPr lang="it-IT" sz="2400" b="1" dirty="0">
                <a:solidFill>
                  <a:srgbClr val="FFFF00"/>
                </a:solidFill>
              </a:rPr>
              <a:t>65.700</a:t>
            </a:r>
          </a:p>
        </p:txBody>
      </p:sp>
      <p:sp>
        <p:nvSpPr>
          <p:cNvPr id="8" name="Rettangolo arrotondato 7"/>
          <p:cNvSpPr/>
          <p:nvPr/>
        </p:nvSpPr>
        <p:spPr>
          <a:xfrm>
            <a:off x="4042212" y="1719703"/>
            <a:ext cx="3936437" cy="1152128"/>
          </a:xfrm>
          <a:prstGeom prst="roundRect">
            <a:avLst/>
          </a:prstGeom>
          <a:solidFill>
            <a:srgbClr val="3C9F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err="1"/>
              <a:t>Population</a:t>
            </a:r>
            <a:r>
              <a:rPr lang="it-IT" sz="2400" b="1" dirty="0"/>
              <a:t> </a:t>
            </a:r>
            <a:r>
              <a:rPr lang="it-IT" sz="2400" b="1" dirty="0" err="1"/>
              <a:t>exposed</a:t>
            </a:r>
            <a:r>
              <a:rPr lang="it-IT" sz="2400" b="1" dirty="0"/>
              <a:t> over the WHO </a:t>
            </a:r>
            <a:r>
              <a:rPr lang="it-IT" sz="2400" b="1" dirty="0" err="1"/>
              <a:t>guidelines</a:t>
            </a:r>
            <a:r>
              <a:rPr lang="it-IT" sz="2400" b="1" dirty="0"/>
              <a:t>:  </a:t>
            </a:r>
            <a:r>
              <a:rPr lang="it-IT" sz="2400" b="1" dirty="0">
                <a:solidFill>
                  <a:srgbClr val="FFFF00"/>
                </a:solidFill>
              </a:rPr>
              <a:t>91%</a:t>
            </a:r>
          </a:p>
        </p:txBody>
      </p:sp>
      <p:sp>
        <p:nvSpPr>
          <p:cNvPr id="9" name="CasellaDiTesto 8"/>
          <p:cNvSpPr txBox="1"/>
          <p:nvPr/>
        </p:nvSpPr>
        <p:spPr>
          <a:xfrm>
            <a:off x="5224266" y="5636578"/>
            <a:ext cx="4224469" cy="1200329"/>
          </a:xfrm>
          <a:prstGeom prst="rect">
            <a:avLst/>
          </a:prstGeom>
          <a:noFill/>
        </p:spPr>
        <p:txBody>
          <a:bodyPr wrap="square" rtlCol="0">
            <a:spAutoFit/>
          </a:bodyPr>
          <a:lstStyle/>
          <a:p>
            <a:pPr lvl="1"/>
            <a:r>
              <a:rPr lang="it-IT" sz="2400" dirty="0"/>
              <a:t>PM</a:t>
            </a:r>
            <a:r>
              <a:rPr lang="it-IT" sz="2400" baseline="-25000" dirty="0"/>
              <a:t>2.5</a:t>
            </a:r>
            <a:r>
              <a:rPr lang="it-IT" sz="2400" dirty="0"/>
              <a:t>: 52.300</a:t>
            </a:r>
          </a:p>
          <a:p>
            <a:pPr lvl="1"/>
            <a:r>
              <a:rPr lang="it-IT" sz="2400" dirty="0"/>
              <a:t>NO</a:t>
            </a:r>
            <a:r>
              <a:rPr lang="it-IT" sz="2400" baseline="-25000" dirty="0"/>
              <a:t>2</a:t>
            </a:r>
            <a:r>
              <a:rPr lang="it-IT" sz="2400" dirty="0"/>
              <a:t>: 10.400 </a:t>
            </a:r>
          </a:p>
          <a:p>
            <a:pPr lvl="1"/>
            <a:r>
              <a:rPr lang="it-IT" sz="2400" dirty="0"/>
              <a:t>O</a:t>
            </a:r>
            <a:r>
              <a:rPr lang="it-IT" sz="2400" baseline="-25000" dirty="0"/>
              <a:t>3</a:t>
            </a:r>
            <a:r>
              <a:rPr lang="it-IT" sz="2400" dirty="0"/>
              <a:t>: 3.000</a:t>
            </a:r>
          </a:p>
        </p:txBody>
      </p:sp>
      <p:pic>
        <p:nvPicPr>
          <p:cNvPr id="13" name="Immagin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5388" y="4146360"/>
            <a:ext cx="1800000" cy="1800000"/>
          </a:xfrm>
          <a:prstGeom prst="rect">
            <a:avLst/>
          </a:prstGeom>
        </p:spPr>
      </p:pic>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5388" y="2245710"/>
            <a:ext cx="1800000" cy="1800000"/>
          </a:xfrm>
          <a:prstGeom prst="rect">
            <a:avLst/>
          </a:prstGeom>
        </p:spPr>
      </p:pic>
      <p:pic>
        <p:nvPicPr>
          <p:cNvPr id="15" name="Immagin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5388" y="360400"/>
            <a:ext cx="1800000" cy="1800000"/>
          </a:xfrm>
          <a:prstGeom prst="rect">
            <a:avLst/>
          </a:prstGeom>
        </p:spPr>
      </p:pic>
    </p:spTree>
    <p:extLst>
      <p:ext uri="{BB962C8B-B14F-4D97-AF65-F5344CB8AC3E}">
        <p14:creationId xmlns:p14="http://schemas.microsoft.com/office/powerpoint/2010/main" val="1124063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2400" dirty="0"/>
              <a:t>Collection of weekly continuous maps, describing the spatial pattern of the 2019/2020 relative change in nitrogen dioxide (NO</a:t>
            </a:r>
            <a:r>
              <a:rPr lang="en-US" sz="2400" baseline="-25000" dirty="0"/>
              <a:t>2</a:t>
            </a:r>
            <a:r>
              <a:rPr lang="en-US" sz="2400" dirty="0"/>
              <a:t>) concentrations in Italy, for the period of March and April during which the COVID-19 lockdown measure was in force</a:t>
            </a:r>
            <a:endParaRPr lang="it-IT" sz="2400" dirty="0"/>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6607" y="1825625"/>
            <a:ext cx="10078786" cy="4351338"/>
          </a:xfrm>
        </p:spPr>
      </p:pic>
      <p:sp>
        <p:nvSpPr>
          <p:cNvPr id="5" name="Rettangolo 4"/>
          <p:cNvSpPr/>
          <p:nvPr/>
        </p:nvSpPr>
        <p:spPr>
          <a:xfrm>
            <a:off x="1056607" y="6311900"/>
            <a:ext cx="5744586" cy="307777"/>
          </a:xfrm>
          <a:prstGeom prst="rect">
            <a:avLst/>
          </a:prstGeom>
        </p:spPr>
        <p:txBody>
          <a:bodyPr wrap="none">
            <a:spAutoFit/>
          </a:bodyPr>
          <a:lstStyle/>
          <a:p>
            <a:r>
              <a:rPr lang="it-IT" sz="1400" dirty="0" err="1">
                <a:latin typeface="+mj-lt"/>
              </a:rPr>
              <a:t>Available</a:t>
            </a:r>
            <a:r>
              <a:rPr lang="it-IT" sz="1400" dirty="0">
                <a:latin typeface="+mj-lt"/>
              </a:rPr>
              <a:t> </a:t>
            </a:r>
            <a:r>
              <a:rPr lang="it-IT" sz="1400" dirty="0" err="1">
                <a:latin typeface="+mj-lt"/>
              </a:rPr>
              <a:t>at</a:t>
            </a:r>
            <a:r>
              <a:rPr lang="it-IT" sz="1400" dirty="0">
                <a:latin typeface="+mj-lt"/>
              </a:rPr>
              <a:t>: https://www.pulvirus.it/index.php/obiettivi/obiettivo-1/task-4/</a:t>
            </a:r>
          </a:p>
        </p:txBody>
      </p:sp>
    </p:spTree>
    <p:extLst>
      <p:ext uri="{BB962C8B-B14F-4D97-AF65-F5344CB8AC3E}">
        <p14:creationId xmlns:p14="http://schemas.microsoft.com/office/powerpoint/2010/main" val="4288504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Assessing health effects of air pollution (epidemiological studies)</a:t>
            </a:r>
            <a:endParaRPr lang="it-IT" dirty="0"/>
          </a:p>
        </p:txBody>
      </p:sp>
      <p:sp>
        <p:nvSpPr>
          <p:cNvPr id="3" name="Segnaposto contenuto 2"/>
          <p:cNvSpPr>
            <a:spLocks noGrp="1"/>
          </p:cNvSpPr>
          <p:nvPr>
            <p:ph idx="1"/>
          </p:nvPr>
        </p:nvSpPr>
        <p:spPr/>
        <p:txBody>
          <a:bodyPr/>
          <a:lstStyle/>
          <a:p>
            <a:pPr lvl="1"/>
            <a:r>
              <a:rPr lang="en-US" dirty="0"/>
              <a:t>Assess general population exposure at local (urban or neighborhood) regional or continental scale:</a:t>
            </a:r>
          </a:p>
          <a:p>
            <a:pPr lvl="2"/>
            <a:r>
              <a:rPr lang="en-US" dirty="0"/>
              <a:t>spatially resolved data</a:t>
            </a:r>
          </a:p>
          <a:p>
            <a:pPr lvl="1"/>
            <a:r>
              <a:rPr lang="en-US" dirty="0"/>
              <a:t>Long term exposure: </a:t>
            </a:r>
          </a:p>
          <a:p>
            <a:pPr lvl="2"/>
            <a:r>
              <a:rPr lang="en-US" dirty="0"/>
              <a:t>long lasting time series</a:t>
            </a:r>
          </a:p>
          <a:p>
            <a:pPr lvl="1"/>
            <a:r>
              <a:rPr lang="en-US" dirty="0"/>
              <a:t>Short term exposure  seasonal and daily variability:</a:t>
            </a:r>
          </a:p>
          <a:p>
            <a:pPr lvl="2"/>
            <a:r>
              <a:rPr lang="en-US" dirty="0"/>
              <a:t>temporally resolved data</a:t>
            </a:r>
          </a:p>
          <a:p>
            <a:pPr marL="457200" lvl="1" indent="0">
              <a:buNone/>
            </a:pPr>
            <a:endParaRPr lang="it-IT" dirty="0"/>
          </a:p>
        </p:txBody>
      </p:sp>
    </p:spTree>
    <p:extLst>
      <p:ext uri="{BB962C8B-B14F-4D97-AF65-F5344CB8AC3E}">
        <p14:creationId xmlns:p14="http://schemas.microsoft.com/office/powerpoint/2010/main" val="462595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Lack of fine spatial and temporal resolution in air pollution assessment:</a:t>
            </a:r>
            <a:br>
              <a:rPr lang="en-US" dirty="0"/>
            </a:br>
            <a:r>
              <a:rPr lang="en-US" dirty="0"/>
              <a:t>main drawback of most epidemiological investigations </a:t>
            </a:r>
            <a:endParaRPr lang="it-IT" dirty="0"/>
          </a:p>
        </p:txBody>
      </p:sp>
      <p:sp>
        <p:nvSpPr>
          <p:cNvPr id="3" name="Segnaposto contenuto 2"/>
          <p:cNvSpPr>
            <a:spLocks noGrp="1"/>
          </p:cNvSpPr>
          <p:nvPr>
            <p:ph idx="1"/>
          </p:nvPr>
        </p:nvSpPr>
        <p:spPr/>
        <p:txBody>
          <a:bodyPr/>
          <a:lstStyle/>
          <a:p>
            <a:r>
              <a:rPr lang="en-US" dirty="0"/>
              <a:t>downward bias in health effect estimates due to misalignment between monitors and individual exposures </a:t>
            </a:r>
          </a:p>
          <a:p>
            <a:r>
              <a:rPr lang="en-US" dirty="0"/>
              <a:t>studies on short-term effects based on monitoring networks can be only implemented in areas with good coverage, e.g. cities</a:t>
            </a:r>
          </a:p>
          <a:p>
            <a:r>
              <a:rPr lang="en-US" dirty="0"/>
              <a:t>fail to capture differential sub-annual contrasts over space (e.g. seasonal exposures during pregnancy and maternal or birth adverse outcomes)</a:t>
            </a:r>
            <a:endParaRPr lang="it-IT" dirty="0"/>
          </a:p>
        </p:txBody>
      </p:sp>
    </p:spTree>
    <p:extLst>
      <p:ext uri="{BB962C8B-B14F-4D97-AF65-F5344CB8AC3E}">
        <p14:creationId xmlns:p14="http://schemas.microsoft.com/office/powerpoint/2010/main" val="1983410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General statistical modelling approach</a:t>
            </a:r>
          </a:p>
        </p:txBody>
      </p:sp>
      <p:sp>
        <p:nvSpPr>
          <p:cNvPr id="3" name="Segnaposto contenuto 2"/>
          <p:cNvSpPr>
            <a:spLocks noGrp="1"/>
          </p:cNvSpPr>
          <p:nvPr>
            <p:ph idx="1"/>
          </p:nvPr>
        </p:nvSpPr>
        <p:spPr/>
        <p:txBody>
          <a:bodyPr/>
          <a:lstStyle/>
          <a:p>
            <a:r>
              <a:rPr lang="en-GB" dirty="0"/>
              <a:t>Find a statistically significant relationships between the target variable (i.e. the pollutant concentrations) and several spatial and temporal (or both) predictors (explanatory variables)</a:t>
            </a:r>
          </a:p>
          <a:p>
            <a:r>
              <a:rPr lang="en-GB" dirty="0"/>
              <a:t>Based on this relationship estimate on the whole interest domain the target variable (known the predictors and the model coefficients values). </a:t>
            </a:r>
          </a:p>
          <a:p>
            <a:r>
              <a:rPr lang="en-GB" dirty="0"/>
              <a:t>To build the statistical model we need:</a:t>
            </a:r>
          </a:p>
          <a:p>
            <a:pPr lvl="1"/>
            <a:r>
              <a:rPr lang="en-GB" dirty="0"/>
              <a:t>Reliable concentrations data at large number of monitoring stations</a:t>
            </a:r>
          </a:p>
          <a:p>
            <a:pPr lvl="1"/>
            <a:r>
              <a:rPr lang="en-GB" dirty="0"/>
              <a:t>Capture the spatial variability within the study domain (monitoring stations position)</a:t>
            </a:r>
          </a:p>
          <a:p>
            <a:pPr lvl="1"/>
            <a:r>
              <a:rPr lang="en-US" dirty="0"/>
              <a:t>Explanatory variables datasets for each sampling points and domain's cell grid</a:t>
            </a:r>
            <a:endParaRPr lang="en-GB" dirty="0"/>
          </a:p>
        </p:txBody>
      </p:sp>
    </p:spTree>
    <p:extLst>
      <p:ext uri="{BB962C8B-B14F-4D97-AF65-F5344CB8AC3E}">
        <p14:creationId xmlns:p14="http://schemas.microsoft.com/office/powerpoint/2010/main" val="945634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Example statistical framework: multiple linear regression (Land Use Regression models) – urban scale</a:t>
            </a:r>
          </a:p>
        </p:txBody>
      </p:sp>
      <p:sp>
        <p:nvSpPr>
          <p:cNvPr id="3" name="Segnaposto contenuto 2"/>
          <p:cNvSpPr>
            <a:spLocks noGrp="1"/>
          </p:cNvSpPr>
          <p:nvPr>
            <p:ph idx="1"/>
          </p:nvPr>
        </p:nvSpPr>
        <p:spPr>
          <a:xfrm>
            <a:off x="124090" y="1690688"/>
            <a:ext cx="2935310" cy="4351338"/>
          </a:xfrm>
        </p:spPr>
        <p:txBody>
          <a:bodyPr>
            <a:normAutofit lnSpcReduction="10000"/>
          </a:bodyPr>
          <a:lstStyle/>
          <a:p>
            <a:r>
              <a:rPr lang="en-GB" dirty="0"/>
              <a:t>spatially resolved modelling at local scale (e.g. cities)</a:t>
            </a:r>
          </a:p>
          <a:p>
            <a:r>
              <a:rPr lang="en-GB" dirty="0"/>
              <a:t>When monitoring network are lacking (e.g. ultrafine particles)</a:t>
            </a:r>
          </a:p>
          <a:p>
            <a:r>
              <a:rPr lang="en-GB" dirty="0"/>
              <a:t>Well standardised methodology (ESCAPE project: </a:t>
            </a:r>
            <a:r>
              <a:rPr lang="en-GB" dirty="0">
                <a:hlinkClick r:id="rId3"/>
              </a:rPr>
              <a:t>https://cordis.europa.eu/project/id/211250/it</a:t>
            </a:r>
            <a:r>
              <a:rPr lang="en-GB" dirty="0"/>
              <a:t> </a:t>
            </a: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0763" y="1489625"/>
            <a:ext cx="9132600" cy="5303980"/>
          </a:xfrm>
          <a:prstGeom prst="rect">
            <a:avLst/>
          </a:prstGeom>
        </p:spPr>
      </p:pic>
    </p:spTree>
    <p:extLst>
      <p:ext uri="{BB962C8B-B14F-4D97-AF65-F5344CB8AC3E}">
        <p14:creationId xmlns:p14="http://schemas.microsoft.com/office/powerpoint/2010/main" val="1237840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20427"/>
            <a:ext cx="10515600" cy="1325563"/>
          </a:xfrm>
        </p:spPr>
        <p:txBody>
          <a:bodyPr/>
          <a:lstStyle/>
          <a:p>
            <a:r>
              <a:rPr lang="en-US" dirty="0"/>
              <a:t>PNC annual concentration levels (particles/cm³) </a:t>
            </a:r>
            <a:br>
              <a:rPr lang="en-US" dirty="0"/>
            </a:br>
            <a:r>
              <a:rPr lang="en-US" dirty="0"/>
              <a:t>estimated from the LUR model</a:t>
            </a:r>
            <a:endParaRPr lang="it-IT" dirty="0"/>
          </a:p>
        </p:txBody>
      </p:sp>
      <p:pic>
        <p:nvPicPr>
          <p:cNvPr id="4" name="Segnaposto contenuto 3" descr="LUR_mappa_20160323.jpg"/>
          <p:cNvPicPr>
            <a:picLocks noGrp="1" noChangeAspect="1"/>
          </p:cNvPicPr>
          <p:nvPr>
            <p:ph idx="1"/>
          </p:nvPr>
        </p:nvPicPr>
        <p:blipFill>
          <a:blip r:embed="rId3" cstate="print"/>
          <a:stretch>
            <a:fillRect/>
          </a:stretch>
        </p:blipFill>
        <p:spPr>
          <a:xfrm>
            <a:off x="523449" y="1171669"/>
            <a:ext cx="7057552" cy="5040000"/>
          </a:xfrm>
          <a:prstGeom prst="rect">
            <a:avLst/>
          </a:prstGeom>
          <a:noFill/>
          <a:ln>
            <a:noFill/>
          </a:ln>
        </p:spPr>
      </p:pic>
      <p:sp>
        <p:nvSpPr>
          <p:cNvPr id="3" name="Rettangolo 2"/>
          <p:cNvSpPr/>
          <p:nvPr/>
        </p:nvSpPr>
        <p:spPr>
          <a:xfrm>
            <a:off x="0" y="6211669"/>
            <a:ext cx="10143241" cy="646331"/>
          </a:xfrm>
          <a:prstGeom prst="rect">
            <a:avLst/>
          </a:prstGeom>
        </p:spPr>
        <p:txBody>
          <a:bodyPr wrap="square">
            <a:spAutoFit/>
          </a:bodyPr>
          <a:lstStyle/>
          <a:p>
            <a:r>
              <a:rPr lang="en-GB" sz="1200" dirty="0" err="1">
                <a:latin typeface="+mj-lt"/>
              </a:rPr>
              <a:t>Cattani</a:t>
            </a:r>
            <a:r>
              <a:rPr lang="en-GB" sz="1200" dirty="0">
                <a:latin typeface="+mj-lt"/>
              </a:rPr>
              <a:t>, G., Gaeta, A., Di Menno </a:t>
            </a:r>
            <a:r>
              <a:rPr lang="en-GB" sz="1200" dirty="0" err="1">
                <a:latin typeface="+mj-lt"/>
              </a:rPr>
              <a:t>Bucchianico</a:t>
            </a:r>
            <a:r>
              <a:rPr lang="en-GB" sz="1200" dirty="0">
                <a:latin typeface="+mj-lt"/>
              </a:rPr>
              <a:t>, A., De </a:t>
            </a:r>
            <a:r>
              <a:rPr lang="en-GB" sz="1200" dirty="0" err="1">
                <a:latin typeface="+mj-lt"/>
              </a:rPr>
              <a:t>Santis</a:t>
            </a:r>
            <a:r>
              <a:rPr lang="en-GB" sz="1200" dirty="0">
                <a:latin typeface="+mj-lt"/>
              </a:rPr>
              <a:t>, </a:t>
            </a:r>
            <a:r>
              <a:rPr lang="en-GB" sz="1200" dirty="0" err="1">
                <a:latin typeface="+mj-lt"/>
              </a:rPr>
              <a:t>Gaddi</a:t>
            </a:r>
            <a:r>
              <a:rPr lang="en-GB" sz="1200" dirty="0">
                <a:latin typeface="+mj-lt"/>
              </a:rPr>
              <a:t>, R., Cusano, M., Ancona, C., </a:t>
            </a:r>
            <a:r>
              <a:rPr lang="en-GB" sz="1200" dirty="0" err="1">
                <a:latin typeface="+mj-lt"/>
              </a:rPr>
              <a:t>Badaloni</a:t>
            </a:r>
            <a:r>
              <a:rPr lang="en-GB" sz="1200" dirty="0">
                <a:latin typeface="+mj-lt"/>
              </a:rPr>
              <a:t>, C., </a:t>
            </a:r>
            <a:r>
              <a:rPr lang="en-GB" sz="1200" dirty="0" err="1">
                <a:latin typeface="+mj-lt"/>
              </a:rPr>
              <a:t>Forastiere</a:t>
            </a:r>
            <a:r>
              <a:rPr lang="en-GB" sz="1200" dirty="0">
                <a:latin typeface="+mj-lt"/>
              </a:rPr>
              <a:t>, F., </a:t>
            </a:r>
            <a:r>
              <a:rPr lang="en-GB" sz="1200" dirty="0" err="1">
                <a:latin typeface="+mj-lt"/>
              </a:rPr>
              <a:t>Gariazzo</a:t>
            </a:r>
            <a:r>
              <a:rPr lang="en-GB" sz="1200" dirty="0">
                <a:latin typeface="+mj-lt"/>
              </a:rPr>
              <a:t>, C., </a:t>
            </a:r>
            <a:r>
              <a:rPr lang="en-GB" sz="1200" dirty="0" err="1">
                <a:latin typeface="+mj-lt"/>
              </a:rPr>
              <a:t>Sozzi</a:t>
            </a:r>
            <a:r>
              <a:rPr lang="en-GB" sz="1200" dirty="0">
                <a:latin typeface="+mj-lt"/>
              </a:rPr>
              <a:t>, R., </a:t>
            </a:r>
            <a:r>
              <a:rPr lang="en-GB" sz="1200" dirty="0" err="1">
                <a:latin typeface="+mj-lt"/>
              </a:rPr>
              <a:t>Inglessis</a:t>
            </a:r>
            <a:r>
              <a:rPr lang="en-GB" sz="1200" dirty="0">
                <a:latin typeface="+mj-lt"/>
              </a:rPr>
              <a:t>, M., </a:t>
            </a:r>
            <a:r>
              <a:rPr lang="en-GB" sz="1200" dirty="0" err="1">
                <a:latin typeface="+mj-lt"/>
              </a:rPr>
              <a:t>Silibello</a:t>
            </a:r>
            <a:r>
              <a:rPr lang="en-GB" sz="1200" dirty="0">
                <a:latin typeface="+mj-lt"/>
              </a:rPr>
              <a:t>, C., </a:t>
            </a:r>
            <a:r>
              <a:rPr lang="en-GB" sz="1200" dirty="0" err="1">
                <a:latin typeface="+mj-lt"/>
              </a:rPr>
              <a:t>Salvatori</a:t>
            </a:r>
            <a:r>
              <a:rPr lang="en-GB" sz="1200" dirty="0">
                <a:latin typeface="+mj-lt"/>
              </a:rPr>
              <a:t>, E., Manes, F., </a:t>
            </a:r>
            <a:r>
              <a:rPr lang="en-GB" sz="1200" dirty="0" err="1">
                <a:latin typeface="+mj-lt"/>
              </a:rPr>
              <a:t>Cesaroni</a:t>
            </a:r>
            <a:r>
              <a:rPr lang="en-GB" sz="1200" dirty="0">
                <a:latin typeface="+mj-lt"/>
              </a:rPr>
              <a:t>, G., 2017. Development of land-use regression models for exposure assessment to ultrafine particles in Rome, Italy. Atmospheric Environment 156, 52–60.</a:t>
            </a:r>
          </a:p>
        </p:txBody>
      </p:sp>
      <p:sp>
        <p:nvSpPr>
          <p:cNvPr id="8" name="CasellaDiTesto 7"/>
          <p:cNvSpPr txBox="1"/>
          <p:nvPr/>
        </p:nvSpPr>
        <p:spPr>
          <a:xfrm>
            <a:off x="7703821" y="2421228"/>
            <a:ext cx="3900044" cy="1477328"/>
          </a:xfrm>
          <a:prstGeom prst="rect">
            <a:avLst/>
          </a:prstGeom>
          <a:noFill/>
        </p:spPr>
        <p:txBody>
          <a:bodyPr wrap="square" rtlCol="0">
            <a:spAutoFit/>
          </a:bodyPr>
          <a:lstStyle/>
          <a:p>
            <a:r>
              <a:rPr lang="en-GB" b="1" dirty="0"/>
              <a:t>Model predictors:</a:t>
            </a:r>
          </a:p>
          <a:p>
            <a:r>
              <a:rPr lang="en-US" dirty="0"/>
              <a:t>- traffic intensity on major roads</a:t>
            </a:r>
          </a:p>
          <a:p>
            <a:r>
              <a:rPr lang="en-US" dirty="0"/>
              <a:t>- Population density</a:t>
            </a:r>
          </a:p>
          <a:p>
            <a:r>
              <a:rPr lang="en-US" dirty="0"/>
              <a:t>- Urban green density</a:t>
            </a:r>
          </a:p>
          <a:p>
            <a:r>
              <a:rPr lang="en-GB" dirty="0"/>
              <a:t>- building and street configuration</a:t>
            </a:r>
          </a:p>
        </p:txBody>
      </p:sp>
    </p:spTree>
    <p:extLst>
      <p:ext uri="{BB962C8B-B14F-4D97-AF65-F5344CB8AC3E}">
        <p14:creationId xmlns:p14="http://schemas.microsoft.com/office/powerpoint/2010/main" val="1302972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Why </a:t>
            </a:r>
            <a:r>
              <a:rPr lang="en-GB" dirty="0" err="1"/>
              <a:t>spatio</a:t>
            </a:r>
            <a:r>
              <a:rPr lang="en-GB" dirty="0"/>
              <a:t>-temporal statistical models at regional scale?</a:t>
            </a:r>
          </a:p>
        </p:txBody>
      </p:sp>
      <p:sp>
        <p:nvSpPr>
          <p:cNvPr id="3" name="Segnaposto contenuto 2"/>
          <p:cNvSpPr>
            <a:spLocks noGrp="1"/>
          </p:cNvSpPr>
          <p:nvPr>
            <p:ph idx="1"/>
          </p:nvPr>
        </p:nvSpPr>
        <p:spPr/>
        <p:txBody>
          <a:bodyPr/>
          <a:lstStyle/>
          <a:p>
            <a:r>
              <a:rPr lang="en-US" dirty="0"/>
              <a:t>compared to regional scale deterministic models, statistical models are generally easier to implement</a:t>
            </a:r>
          </a:p>
          <a:p>
            <a:r>
              <a:rPr lang="en-US" dirty="0"/>
              <a:t>possibility to include complex correlation structures, via easy-to-specify random effects at a low computational cost</a:t>
            </a:r>
          </a:p>
          <a:p>
            <a:r>
              <a:rPr lang="en-US" dirty="0"/>
              <a:t>require medium sized computing resources </a:t>
            </a:r>
          </a:p>
          <a:p>
            <a:r>
              <a:rPr lang="en-US" dirty="0"/>
              <a:t>provide higher resolution spatial predictions </a:t>
            </a:r>
          </a:p>
          <a:p>
            <a:r>
              <a:rPr lang="en-US" dirty="0"/>
              <a:t>Allow to capture the small scale spatial variability around main source (e.g. hot spot at high traffic sites)</a:t>
            </a:r>
          </a:p>
          <a:p>
            <a:r>
              <a:rPr lang="en-US" dirty="0"/>
              <a:t>Provide sufficient temporal resolution (daily) for epidemiological studies purpose</a:t>
            </a:r>
            <a:endParaRPr lang="en-GB" dirty="0"/>
          </a:p>
        </p:txBody>
      </p:sp>
    </p:spTree>
    <p:extLst>
      <p:ext uri="{BB962C8B-B14F-4D97-AF65-F5344CB8AC3E}">
        <p14:creationId xmlns:p14="http://schemas.microsoft.com/office/powerpoint/2010/main" val="247283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a 9">
            <a:extLst>
              <a:ext uri="{FF2B5EF4-FFF2-40B4-BE49-F238E27FC236}">
                <a16:creationId xmlns:a16="http://schemas.microsoft.com/office/drawing/2014/main" id="{77F16FDD-7C42-4885-AB70-F83EED2E08A6}"/>
              </a:ext>
            </a:extLst>
          </p:cNvPr>
          <p:cNvGraphicFramePr/>
          <p:nvPr>
            <p:extLst>
              <p:ext uri="{D42A27DB-BD31-4B8C-83A1-F6EECF244321}">
                <p14:modId xmlns:p14="http://schemas.microsoft.com/office/powerpoint/2010/main" val="2228532099"/>
              </p:ext>
            </p:extLst>
          </p:nvPr>
        </p:nvGraphicFramePr>
        <p:xfrm>
          <a:off x="1141438" y="1302043"/>
          <a:ext cx="6028265" cy="452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olo 1">
            <a:extLst>
              <a:ext uri="{FF2B5EF4-FFF2-40B4-BE49-F238E27FC236}">
                <a16:creationId xmlns:a16="http://schemas.microsoft.com/office/drawing/2014/main" id="{B0F21253-0FA7-4411-B2D3-3ED47DF210B0}"/>
              </a:ext>
            </a:extLst>
          </p:cNvPr>
          <p:cNvSpPr>
            <a:spLocks noGrp="1"/>
          </p:cNvSpPr>
          <p:nvPr>
            <p:ph type="title"/>
          </p:nvPr>
        </p:nvSpPr>
        <p:spPr>
          <a:xfrm>
            <a:off x="905932" y="13170"/>
            <a:ext cx="10515600" cy="1325563"/>
          </a:xfrm>
          <a:solidFill>
            <a:schemeClr val="bg1"/>
          </a:solidFill>
        </p:spPr>
        <p:txBody>
          <a:bodyPr>
            <a:normAutofit/>
          </a:bodyPr>
          <a:lstStyle/>
          <a:p>
            <a:r>
              <a:rPr lang="it-IT" sz="2800" b="1" dirty="0"/>
              <a:t>National scal</a:t>
            </a:r>
            <a:r>
              <a:rPr lang="it-IT" dirty="0"/>
              <a:t>e </a:t>
            </a:r>
            <a:r>
              <a:rPr lang="it-IT" dirty="0" err="1"/>
              <a:t>statistical</a:t>
            </a:r>
            <a:r>
              <a:rPr lang="it-IT" dirty="0"/>
              <a:t> </a:t>
            </a:r>
            <a:r>
              <a:rPr lang="it-IT" dirty="0" err="1"/>
              <a:t>spatio-temporal</a:t>
            </a:r>
            <a:r>
              <a:rPr lang="it-IT" dirty="0"/>
              <a:t> </a:t>
            </a:r>
            <a:r>
              <a:rPr lang="it-IT" dirty="0" err="1"/>
              <a:t>modeling</a:t>
            </a:r>
            <a:r>
              <a:rPr lang="it-IT" sz="2800" b="1" dirty="0"/>
              <a:t>: the linear </a:t>
            </a:r>
            <a:r>
              <a:rPr lang="it-IT" sz="2800" b="1" dirty="0" err="1"/>
              <a:t>mixed</a:t>
            </a:r>
            <a:r>
              <a:rPr lang="it-IT" sz="2800" b="1" dirty="0"/>
              <a:t> model (LMM) </a:t>
            </a:r>
            <a:r>
              <a:rPr lang="it-IT" sz="2800" b="1" dirty="0" err="1"/>
              <a:t>frequentist</a:t>
            </a:r>
            <a:r>
              <a:rPr lang="it-IT" dirty="0"/>
              <a:t> </a:t>
            </a:r>
            <a:r>
              <a:rPr lang="it-IT" sz="2800" b="1" dirty="0" err="1"/>
              <a:t>approach</a:t>
            </a:r>
            <a:r>
              <a:rPr lang="it-IT" sz="2800" b="1" dirty="0"/>
              <a:t> </a:t>
            </a:r>
            <a:endParaRPr lang="en-US" sz="2800" b="1" dirty="0"/>
          </a:p>
        </p:txBody>
      </p:sp>
      <p:sp>
        <p:nvSpPr>
          <p:cNvPr id="3" name="Rettangolo 2"/>
          <p:cNvSpPr/>
          <p:nvPr/>
        </p:nvSpPr>
        <p:spPr>
          <a:xfrm>
            <a:off x="101599" y="6119336"/>
            <a:ext cx="9985081" cy="738664"/>
          </a:xfrm>
          <a:prstGeom prst="rect">
            <a:avLst/>
          </a:prstGeom>
        </p:spPr>
        <p:txBody>
          <a:bodyPr wrap="square">
            <a:spAutoFit/>
          </a:bodyPr>
          <a:lstStyle/>
          <a:p>
            <a:pPr lvl="0"/>
            <a:r>
              <a:rPr lang="it-IT" sz="1400" dirty="0" err="1">
                <a:latin typeface="+mj-lt"/>
              </a:rPr>
              <a:t>Stafoggia</a:t>
            </a:r>
            <a:r>
              <a:rPr lang="it-IT" sz="1400" dirty="0">
                <a:latin typeface="+mj-lt"/>
              </a:rPr>
              <a:t>, M., </a:t>
            </a:r>
            <a:r>
              <a:rPr lang="it-IT" sz="1400" dirty="0" err="1">
                <a:latin typeface="+mj-lt"/>
              </a:rPr>
              <a:t>Schwartz</a:t>
            </a:r>
            <a:r>
              <a:rPr lang="it-IT" sz="1400" dirty="0">
                <a:latin typeface="+mj-lt"/>
              </a:rPr>
              <a:t>, J., Badaloni, C., </a:t>
            </a:r>
            <a:r>
              <a:rPr lang="it-IT" sz="1400" dirty="0" err="1">
                <a:latin typeface="+mj-lt"/>
              </a:rPr>
              <a:t>Bellander</a:t>
            </a:r>
            <a:r>
              <a:rPr lang="it-IT" sz="1400" dirty="0">
                <a:latin typeface="+mj-lt"/>
              </a:rPr>
              <a:t>, T., Alessandrini, E., Cattani, G., De' Donato, F., Gaeta, A., Leone, G., </a:t>
            </a:r>
            <a:r>
              <a:rPr lang="it-IT" sz="1400" dirty="0" err="1">
                <a:latin typeface="+mj-lt"/>
              </a:rPr>
              <a:t>Lyapustin</a:t>
            </a:r>
            <a:r>
              <a:rPr lang="it-IT" sz="1400" dirty="0">
                <a:latin typeface="+mj-lt"/>
              </a:rPr>
              <a:t>, A., </a:t>
            </a:r>
            <a:r>
              <a:rPr lang="it-IT" sz="1400" dirty="0" err="1">
                <a:latin typeface="+mj-lt"/>
              </a:rPr>
              <a:t>Sorek-Hamer</a:t>
            </a:r>
            <a:r>
              <a:rPr lang="it-IT" sz="1400" dirty="0">
                <a:latin typeface="+mj-lt"/>
              </a:rPr>
              <a:t>, M., </a:t>
            </a:r>
            <a:r>
              <a:rPr lang="it-IT" sz="1400" dirty="0" err="1">
                <a:latin typeface="+mj-lt"/>
              </a:rPr>
              <a:t>Hoogh</a:t>
            </a:r>
            <a:r>
              <a:rPr lang="it-IT" sz="1400" dirty="0">
                <a:latin typeface="+mj-lt"/>
              </a:rPr>
              <a:t>, K. de, Di, Q., </a:t>
            </a:r>
            <a:r>
              <a:rPr lang="it-IT" sz="1400" dirty="0" err="1">
                <a:latin typeface="+mj-lt"/>
              </a:rPr>
              <a:t>Forastiere</a:t>
            </a:r>
            <a:r>
              <a:rPr lang="it-IT" sz="1400" dirty="0">
                <a:latin typeface="+mj-lt"/>
              </a:rPr>
              <a:t>, F., </a:t>
            </a:r>
            <a:r>
              <a:rPr lang="it-IT" sz="1400" dirty="0" err="1">
                <a:latin typeface="+mj-lt"/>
              </a:rPr>
              <a:t>Kloog</a:t>
            </a:r>
            <a:r>
              <a:rPr lang="it-IT" sz="1400" dirty="0">
                <a:latin typeface="+mj-lt"/>
              </a:rPr>
              <a:t>, I., 2017. </a:t>
            </a:r>
            <a:r>
              <a:rPr lang="en-US" sz="1400" dirty="0">
                <a:latin typeface="+mj-lt"/>
              </a:rPr>
              <a:t>Estimation of daily PM10 concentrations in Italy (2006-2012) using finely resolved satellite data, land use variables and meteorology. </a:t>
            </a:r>
            <a:r>
              <a:rPr lang="it-IT" sz="1400" dirty="0">
                <a:latin typeface="+mj-lt"/>
              </a:rPr>
              <a:t>Environment </a:t>
            </a:r>
            <a:r>
              <a:rPr lang="it-IT" sz="1400" dirty="0" err="1">
                <a:latin typeface="+mj-lt"/>
              </a:rPr>
              <a:t>international</a:t>
            </a:r>
            <a:r>
              <a:rPr lang="it-IT" sz="1400" dirty="0">
                <a:latin typeface="+mj-lt"/>
              </a:rPr>
              <a:t> 99, 234–244.</a:t>
            </a:r>
          </a:p>
        </p:txBody>
      </p:sp>
      <p:pic>
        <p:nvPicPr>
          <p:cNvPr id="9" name="Immagine 8" descr="G:\EnvInt\July2016\Figura 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7317" y="699761"/>
            <a:ext cx="3823285" cy="5400000"/>
          </a:xfrm>
          <a:prstGeom prst="rect">
            <a:avLst/>
          </a:prstGeom>
          <a:noFill/>
          <a:ln>
            <a:noFill/>
          </a:ln>
        </p:spPr>
      </p:pic>
    </p:spTree>
    <p:extLst>
      <p:ext uri="{BB962C8B-B14F-4D97-AF65-F5344CB8AC3E}">
        <p14:creationId xmlns:p14="http://schemas.microsoft.com/office/powerpoint/2010/main" val="62888458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1890</TotalTime>
  <Words>2848</Words>
  <Application>Microsoft Office PowerPoint</Application>
  <PresentationFormat>Widescreen</PresentationFormat>
  <Paragraphs>284</Paragraphs>
  <Slides>20</Slides>
  <Notes>11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20</vt:i4>
      </vt:variant>
    </vt:vector>
  </HeadingPairs>
  <TitlesOfParts>
    <vt:vector size="26" baseType="lpstr">
      <vt:lpstr>Arial</vt:lpstr>
      <vt:lpstr>Arial Narrow</vt:lpstr>
      <vt:lpstr>Calibri</vt:lpstr>
      <vt:lpstr>Calibri Light</vt:lpstr>
      <vt:lpstr>Wingdings</vt:lpstr>
      <vt:lpstr>Tema di Office</vt:lpstr>
      <vt:lpstr>             Air quality monitoring and management Workshop  High resolution spatio-temporal modeling of air quality based on empirical-statistical approaches  </vt:lpstr>
      <vt:lpstr> </vt:lpstr>
      <vt:lpstr>Assessing health effects of air pollution (epidemiological studies)</vt:lpstr>
      <vt:lpstr>Lack of fine spatial and temporal resolution in air pollution assessment: main drawback of most epidemiological investigations </vt:lpstr>
      <vt:lpstr>General statistical modelling approach</vt:lpstr>
      <vt:lpstr>Example statistical framework: multiple linear regression (Land Use Regression models) – urban scale</vt:lpstr>
      <vt:lpstr>PNC annual concentration levels (particles/cm³)  estimated from the LUR model</vt:lpstr>
      <vt:lpstr>Why spatio-temporal statistical models at regional scale?</vt:lpstr>
      <vt:lpstr>National scale statistical spatio-temporal modeling: the linear mixed model (LMM) frequentist approach </vt:lpstr>
      <vt:lpstr>Estimation of daily PM10 concentrations in Italy (2006-2012) using finely resolved satellite data, land use variables and meteorology – model performance</vt:lpstr>
      <vt:lpstr>Possible application: trend analysis</vt:lpstr>
      <vt:lpstr>LMM drawback</vt:lpstr>
      <vt:lpstr>Moving to a Bayesian approach: Bayesian hierarchical models using the INLA-SPDE approach</vt:lpstr>
      <vt:lpstr>Predictors selected</vt:lpstr>
      <vt:lpstr>National scale statistical spatio-temporal modeling: the Bayesian (INLA-SPDE) approach </vt:lpstr>
      <vt:lpstr>Validation stage: Agreement between modelled and measured PM10 concentrations. </vt:lpstr>
      <vt:lpstr>Application: population exposure at municipality level – enhanced spatial coverage and reliability</vt:lpstr>
      <vt:lpstr>Application: PM10 exceedance probabilities (probabilities of PM10 concentrations exceeding the threshold of 50 µg/m³)</vt:lpstr>
      <vt:lpstr>Application: intervention analysis A spatio-temporal analysis of NO2 concentrations  during the Italian 2020 COVID-19 lockdown by Guido Fioravanti (PI), Michela Cameletti, Sara Martino, Giorgio Cattani, Andrea Pisoni </vt:lpstr>
      <vt:lpstr>Collection of weekly continuous maps, describing the spatial pattern of the 2019/2020 relative change in nitrogen dioxide (NO2) concentrations in Italy, for the period of March and April during which the COVID-19 lockdown measure was in force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mario cattani</cp:lastModifiedBy>
  <cp:revision>64</cp:revision>
  <dcterms:created xsi:type="dcterms:W3CDTF">2021-12-07T17:59:10Z</dcterms:created>
  <dcterms:modified xsi:type="dcterms:W3CDTF">2021-12-16T13:59:09Z</dcterms:modified>
</cp:coreProperties>
</file>